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Be Vietnam" panose="020B0604020202020204" charset="0"/>
      <p:regular r:id="rId10"/>
    </p:embeddedFont>
    <p:embeddedFont>
      <p:font typeface="Be Vietnam Ultra-Bold" panose="020B0604020202020204" charset="0"/>
      <p:regular r:id="rId11"/>
    </p:embeddedFont>
    <p:embeddedFont>
      <p:font typeface="Roca Two" panose="020B0604020202020204" charset="0"/>
      <p:regular r:id="rId12"/>
    </p:embeddedFont>
    <p:embeddedFont>
      <p:font typeface="Roca Two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0219" autoAdjust="0"/>
  </p:normalViewPr>
  <p:slideViewPr>
    <p:cSldViewPr>
      <p:cViewPr varScale="1">
        <p:scale>
          <a:sx n="30" d="100"/>
          <a:sy n="30" d="100"/>
        </p:scale>
        <p:origin x="146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1AAE3-425C-48FC-A1E4-8CF571614A57}" type="datetimeFigureOut">
              <a:rPr lang="en-AU" smtClean="0"/>
              <a:t>6/07/2025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78163-05AB-4B94-8FA0-8568878536B1}" type="slidenum">
              <a:rPr lang="en-AU" smtClean="0"/>
              <a:t>‹#›</a:t>
            </a:fld>
            <a:endParaRPr lang="en-AU"/>
          </a:p>
        </p:txBody>
      </p:sp>
    </p:spTree>
    <p:extLst>
      <p:ext uri="{BB962C8B-B14F-4D97-AF65-F5344CB8AC3E}">
        <p14:creationId xmlns:p14="http://schemas.microsoft.com/office/powerpoint/2010/main" val="190382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"Good [morning/afternoon], everyone. Today, we’re diving into how DPIO acts as your trusted digital partner, transforming challenges into opportunities through innovation. By the end of this presentation, you’ll see how our strategic approach can empower your business’s digital journey.“</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Delivery Tip:</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Pause after the title to let it sink in.</a:t>
            </a:r>
          </a:p>
          <a:p>
            <a:r>
              <a:rPr lang="en-US" sz="1200" b="0" i="0" kern="1200" dirty="0">
                <a:solidFill>
                  <a:schemeClr val="tx1"/>
                </a:solidFill>
                <a:effectLst/>
                <a:latin typeface="+mn-lt"/>
                <a:ea typeface="+mn-ea"/>
                <a:cs typeface="+mn-cs"/>
              </a:rPr>
              <a:t>Smile and make eye contact to establish rapport.</a:t>
            </a:r>
          </a:p>
          <a:p>
            <a:endParaRPr lang="en-AU" dirty="0"/>
          </a:p>
        </p:txBody>
      </p:sp>
      <p:sp>
        <p:nvSpPr>
          <p:cNvPr id="4" name="Slide Number Placeholder 3"/>
          <p:cNvSpPr>
            <a:spLocks noGrp="1"/>
          </p:cNvSpPr>
          <p:nvPr>
            <p:ph type="sldNum" sz="quarter" idx="5"/>
          </p:nvPr>
        </p:nvSpPr>
        <p:spPr/>
        <p:txBody>
          <a:bodyPr/>
          <a:lstStyle/>
          <a:p>
            <a:fld id="{8F178163-05AB-4B94-8FA0-8568878536B1}" type="slidenum">
              <a:rPr lang="en-AU" smtClean="0"/>
              <a:t>1</a:t>
            </a:fld>
            <a:endParaRPr lang="en-AU"/>
          </a:p>
        </p:txBody>
      </p:sp>
    </p:spTree>
    <p:extLst>
      <p:ext uri="{BB962C8B-B14F-4D97-AF65-F5344CB8AC3E}">
        <p14:creationId xmlns:p14="http://schemas.microsoft.com/office/powerpoint/2010/main" val="429482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"Let’s start with the challenges businesses face today. Many struggle with:</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Outdated systems slowing down operations,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Inefficient processes draining resources,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And unclear digital strategies leaving them behind competitors.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These hurdles aren’t just frustrating—they’re costly. But this is where DPIO steps in.“</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Engagement Tip:</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a:t>
            </a:r>
            <a:r>
              <a:rPr lang="en-US" sz="1200" b="0" i="1" kern="1200" dirty="0">
                <a:solidFill>
                  <a:schemeClr val="tx1"/>
                </a:solidFill>
                <a:effectLst/>
                <a:latin typeface="+mn-lt"/>
                <a:ea typeface="+mn-ea"/>
                <a:cs typeface="+mn-cs"/>
              </a:rPr>
              <a:t>"How many of you have faced similar challenges?"</a:t>
            </a:r>
            <a:r>
              <a:rPr lang="en-US" sz="1200" b="0" i="0" kern="1200" dirty="0">
                <a:solidFill>
                  <a:schemeClr val="tx1"/>
                </a:solidFill>
                <a:effectLst/>
                <a:latin typeface="+mn-lt"/>
                <a:ea typeface="+mn-ea"/>
                <a:cs typeface="+mn-cs"/>
              </a:rPr>
              <a:t> (Raise hands or nod.)</a:t>
            </a:r>
          </a:p>
          <a:p>
            <a:endParaRPr lang="en-AU" dirty="0"/>
          </a:p>
        </p:txBody>
      </p:sp>
      <p:sp>
        <p:nvSpPr>
          <p:cNvPr id="4" name="Slide Number Placeholder 3"/>
          <p:cNvSpPr>
            <a:spLocks noGrp="1"/>
          </p:cNvSpPr>
          <p:nvPr>
            <p:ph type="sldNum" sz="quarter" idx="5"/>
          </p:nvPr>
        </p:nvSpPr>
        <p:spPr/>
        <p:txBody>
          <a:bodyPr/>
          <a:lstStyle/>
          <a:p>
            <a:fld id="{8F178163-05AB-4B94-8FA0-8568878536B1}" type="slidenum">
              <a:rPr lang="en-AU" smtClean="0"/>
              <a:t>2</a:t>
            </a:fld>
            <a:endParaRPr lang="en-AU"/>
          </a:p>
        </p:txBody>
      </p:sp>
    </p:spTree>
    <p:extLst>
      <p:ext uri="{BB962C8B-B14F-4D97-AF65-F5344CB8AC3E}">
        <p14:creationId xmlns:p14="http://schemas.microsoft.com/office/powerpoint/2010/main" val="314403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"DPIO simplifies innovation through three core services: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Digital Strategy &amp; Consulting</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We align technology with your business goals—no more guesswork.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Custom Software Development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Tailored solutions that fit like a glove, not off-the-shelf </a:t>
            </a:r>
            <a:r>
              <a:rPr lang="en-US" sz="1200" b="0" i="1" kern="1200" dirty="0" err="1">
                <a:solidFill>
                  <a:schemeClr val="tx1"/>
                </a:solidFill>
                <a:effectLst/>
                <a:latin typeface="+mn-lt"/>
                <a:ea typeface="+mn-ea"/>
                <a:cs typeface="+mn-cs"/>
              </a:rPr>
              <a:t>bandaids</a:t>
            </a:r>
            <a:r>
              <a:rPr lang="en-US" sz="1200" b="0" i="1"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AI &amp; Automation</a:t>
            </a:r>
            <a:r>
              <a:rPr lang="en-US" sz="1200" b="0" i="0" kern="1200" dirty="0">
                <a:solidFill>
                  <a:schemeClr val="tx1"/>
                </a:solidFill>
                <a:effectLst/>
                <a:latin typeface="+mn-lt"/>
                <a:ea typeface="+mn-ea"/>
                <a:cs typeface="+mn-cs"/>
              </a:rPr>
              <a:t>: *Cut repetitive tasks by 50% or more, freeing your team for high-value work.*</a:t>
            </a:r>
          </a:p>
          <a:p>
            <a:pPr marL="0" indent="0">
              <a:buFont typeface="Arial" panose="020B0604020202020204" pitchFamily="34" charset="0"/>
              <a:buNone/>
            </a:pP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0" i="1" kern="1200" dirty="0">
                <a:solidFill>
                  <a:schemeClr val="tx1"/>
                </a:solidFill>
                <a:effectLst/>
                <a:latin typeface="+mn-lt"/>
                <a:ea typeface="+mn-ea"/>
                <a:cs typeface="+mn-cs"/>
              </a:rPr>
              <a:t>Think of us as your Swiss Army knife for digital transformation.“</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Delivery Tip:</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Use hand gestures to "count" each service.</a:t>
            </a:r>
          </a:p>
          <a:p>
            <a:r>
              <a:rPr lang="en-US" sz="1200" b="0" i="0" kern="1200" dirty="0">
                <a:solidFill>
                  <a:schemeClr val="tx1"/>
                </a:solidFill>
                <a:effectLst/>
                <a:latin typeface="+mn-lt"/>
                <a:ea typeface="+mn-ea"/>
                <a:cs typeface="+mn-cs"/>
              </a:rPr>
              <a:t>Pause after each point for emphasis.</a:t>
            </a:r>
          </a:p>
          <a:p>
            <a:endParaRPr lang="en-AU" dirty="0"/>
          </a:p>
        </p:txBody>
      </p:sp>
      <p:sp>
        <p:nvSpPr>
          <p:cNvPr id="4" name="Slide Number Placeholder 3"/>
          <p:cNvSpPr>
            <a:spLocks noGrp="1"/>
          </p:cNvSpPr>
          <p:nvPr>
            <p:ph type="sldNum" sz="quarter" idx="5"/>
          </p:nvPr>
        </p:nvSpPr>
        <p:spPr/>
        <p:txBody>
          <a:bodyPr/>
          <a:lstStyle/>
          <a:p>
            <a:fld id="{8F178163-05AB-4B94-8FA0-8568878536B1}" type="slidenum">
              <a:rPr lang="en-AU" smtClean="0"/>
              <a:t>3</a:t>
            </a:fld>
            <a:endParaRPr lang="en-AU"/>
          </a:p>
        </p:txBody>
      </p:sp>
    </p:spTree>
    <p:extLst>
      <p:ext uri="{BB962C8B-B14F-4D97-AF65-F5344CB8AC3E}">
        <p14:creationId xmlns:p14="http://schemas.microsoft.com/office/powerpoint/2010/main" val="382501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"Our approach is methodical:</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Discover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We audit your current systems and listen to your pain points.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Design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Co-create a blueprint with your team—no one-size-fits-all.</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Develop</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Build solutions with agility, keeping you in the loop at every stage.</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Deploy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We don’t just launch and leave. We ensure smooth adoption and ROI.</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This isn’t just a process; it’s a partnership.“</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Engagement Tip:</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Point to each step as you explain it.</a:t>
            </a:r>
          </a:p>
          <a:p>
            <a:r>
              <a:rPr lang="en-US" sz="1200" b="0" i="0" kern="1200" dirty="0">
                <a:solidFill>
                  <a:schemeClr val="tx1"/>
                </a:solidFill>
                <a:effectLst/>
                <a:latin typeface="+mn-lt"/>
                <a:ea typeface="+mn-ea"/>
                <a:cs typeface="+mn-cs"/>
              </a:rPr>
              <a:t>Share a quick anecdote: </a:t>
            </a:r>
            <a:r>
              <a:rPr lang="en-US" sz="1200" b="0" i="1" kern="1200" dirty="0">
                <a:solidFill>
                  <a:schemeClr val="tx1"/>
                </a:solidFill>
                <a:effectLst/>
                <a:latin typeface="+mn-lt"/>
                <a:ea typeface="+mn-ea"/>
                <a:cs typeface="+mn-cs"/>
              </a:rPr>
              <a:t>"For example, one client saw ROI in 3 months thanks to this phased approach."</a:t>
            </a:r>
            <a:endParaRPr lang="en-US" sz="1200" b="0" i="0" kern="1200" dirty="0">
              <a:solidFill>
                <a:schemeClr val="tx1"/>
              </a:solidFill>
              <a:effectLst/>
              <a:latin typeface="+mn-lt"/>
              <a:ea typeface="+mn-ea"/>
              <a:cs typeface="+mn-cs"/>
            </a:endParaRPr>
          </a:p>
          <a:p>
            <a:br>
              <a:rPr lang="en-US" dirty="0"/>
            </a:br>
            <a:endParaRPr lang="en-AU" dirty="0"/>
          </a:p>
        </p:txBody>
      </p:sp>
      <p:sp>
        <p:nvSpPr>
          <p:cNvPr id="4" name="Slide Number Placeholder 3"/>
          <p:cNvSpPr>
            <a:spLocks noGrp="1"/>
          </p:cNvSpPr>
          <p:nvPr>
            <p:ph type="sldNum" sz="quarter" idx="5"/>
          </p:nvPr>
        </p:nvSpPr>
        <p:spPr/>
        <p:txBody>
          <a:bodyPr/>
          <a:lstStyle/>
          <a:p>
            <a:fld id="{8F178163-05AB-4B94-8FA0-8568878536B1}" type="slidenum">
              <a:rPr lang="en-AU" smtClean="0"/>
              <a:t>4</a:t>
            </a:fld>
            <a:endParaRPr lang="en-AU"/>
          </a:p>
        </p:txBody>
      </p:sp>
    </p:spTree>
    <p:extLst>
      <p:ext uri="{BB962C8B-B14F-4D97-AF65-F5344CB8AC3E}">
        <p14:creationId xmlns:p14="http://schemas.microsoft.com/office/powerpoint/2010/main" val="170896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"Why DPIO? Let’s compare: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Without us: You’re stuck with fragmented tools, rising costs, and missed opportunities.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With us: You get a seamless, scalable tech stack that grows with your business.</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We bridge the gap between where you are and where you want to be.“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Delivery Tip:</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Use a contrast tone: Frustrated for "Without," confident for "With."</a:t>
            </a:r>
          </a:p>
          <a:p>
            <a:endParaRPr lang="en-AU" dirty="0"/>
          </a:p>
        </p:txBody>
      </p:sp>
      <p:sp>
        <p:nvSpPr>
          <p:cNvPr id="4" name="Slide Number Placeholder 3"/>
          <p:cNvSpPr>
            <a:spLocks noGrp="1"/>
          </p:cNvSpPr>
          <p:nvPr>
            <p:ph type="sldNum" sz="quarter" idx="5"/>
          </p:nvPr>
        </p:nvSpPr>
        <p:spPr/>
        <p:txBody>
          <a:bodyPr/>
          <a:lstStyle/>
          <a:p>
            <a:fld id="{8F178163-05AB-4B94-8FA0-8568878536B1}" type="slidenum">
              <a:rPr lang="en-AU" smtClean="0"/>
              <a:t>5</a:t>
            </a:fld>
            <a:endParaRPr lang="en-AU"/>
          </a:p>
        </p:txBody>
      </p:sp>
    </p:spTree>
    <p:extLst>
      <p:ext uri="{BB962C8B-B14F-4D97-AF65-F5344CB8AC3E}">
        <p14:creationId xmlns:p14="http://schemas.microsoft.com/office/powerpoint/2010/main" val="295924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"Proof is in the results. Take ACSA, who partnered with us for AI-driven process optimization. Together, we achieved:</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40% reduction in operational costs,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Streamlined workflows that boosted productivity,</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And a future-proof foundation for innovation.</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This isn’t just about technology—it’s about impact.“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Engagement Tip:</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Highlight adaptability: </a:t>
            </a:r>
            <a:r>
              <a:rPr lang="en-US" sz="1200" b="0" i="1" kern="1200" dirty="0">
                <a:solidFill>
                  <a:schemeClr val="tx1"/>
                </a:solidFill>
                <a:effectLst/>
                <a:latin typeface="+mn-lt"/>
                <a:ea typeface="+mn-ea"/>
                <a:cs typeface="+mn-cs"/>
              </a:rPr>
              <a:t>"ACSA’s success wasn’t magic; it was the right strategy, executed flexibly."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Pause before the 40% stat for dramatic effect.</a:t>
            </a:r>
          </a:p>
          <a:p>
            <a:endParaRPr lang="en-AU" dirty="0"/>
          </a:p>
        </p:txBody>
      </p:sp>
      <p:sp>
        <p:nvSpPr>
          <p:cNvPr id="4" name="Slide Number Placeholder 3"/>
          <p:cNvSpPr>
            <a:spLocks noGrp="1"/>
          </p:cNvSpPr>
          <p:nvPr>
            <p:ph type="sldNum" sz="quarter" idx="5"/>
          </p:nvPr>
        </p:nvSpPr>
        <p:spPr/>
        <p:txBody>
          <a:bodyPr/>
          <a:lstStyle/>
          <a:p>
            <a:fld id="{8F178163-05AB-4B94-8FA0-8568878536B1}" type="slidenum">
              <a:rPr lang="en-AU" smtClean="0"/>
              <a:t>6</a:t>
            </a:fld>
            <a:endParaRPr lang="en-AU"/>
          </a:p>
        </p:txBody>
      </p:sp>
    </p:spTree>
    <p:extLst>
      <p:ext uri="{BB962C8B-B14F-4D97-AF65-F5344CB8AC3E}">
        <p14:creationId xmlns:p14="http://schemas.microsoft.com/office/powerpoint/2010/main" val="503531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"Now, imagine what DPIO could do for your organization. Whether it’s cost savings, efficiency, or innovation, we’re here to make it happen. Let’s discuss how we can tailor our services to your needs. Scan the QR code to book a consultation, or reach out directly—we’re excited to collaborate.“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Delivery Tip:</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End with energy: </a:t>
            </a:r>
            <a:r>
              <a:rPr lang="en-US" sz="1200" b="0" i="1" kern="1200" dirty="0">
                <a:solidFill>
                  <a:schemeClr val="tx1"/>
                </a:solidFill>
                <a:effectLst/>
                <a:latin typeface="+mn-lt"/>
                <a:ea typeface="+mn-ea"/>
                <a:cs typeface="+mn-cs"/>
              </a:rPr>
              <a:t>"Thank you—let’s build something remarkable together."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Hold eye contact with key stakeholders.</a:t>
            </a:r>
          </a:p>
          <a:p>
            <a:br>
              <a:rPr lang="en-US" dirty="0"/>
            </a:br>
            <a:endParaRPr lang="en-AU" dirty="0"/>
          </a:p>
        </p:txBody>
      </p:sp>
      <p:sp>
        <p:nvSpPr>
          <p:cNvPr id="4" name="Slide Number Placeholder 3"/>
          <p:cNvSpPr>
            <a:spLocks noGrp="1"/>
          </p:cNvSpPr>
          <p:nvPr>
            <p:ph type="sldNum" sz="quarter" idx="5"/>
          </p:nvPr>
        </p:nvSpPr>
        <p:spPr/>
        <p:txBody>
          <a:bodyPr/>
          <a:lstStyle/>
          <a:p>
            <a:fld id="{8F178163-05AB-4B94-8FA0-8568878536B1}" type="slidenum">
              <a:rPr lang="en-AU" smtClean="0"/>
              <a:t>7</a:t>
            </a:fld>
            <a:endParaRPr lang="en-AU"/>
          </a:p>
        </p:txBody>
      </p:sp>
    </p:spTree>
    <p:extLst>
      <p:ext uri="{BB962C8B-B14F-4D97-AF65-F5344CB8AC3E}">
        <p14:creationId xmlns:p14="http://schemas.microsoft.com/office/powerpoint/2010/main" val="27765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svg"/><Relationship Id="rId3" Type="http://schemas.openxmlformats.org/officeDocument/2006/relationships/image" Target="../media/image10.jpeg"/><Relationship Id="rId7" Type="http://schemas.openxmlformats.org/officeDocument/2006/relationships/image" Target="../media/image14.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svg"/><Relationship Id="rId5" Type="http://schemas.openxmlformats.org/officeDocument/2006/relationships/image" Target="../media/image12.svg"/><Relationship Id="rId15" Type="http://schemas.openxmlformats.org/officeDocument/2006/relationships/image" Target="../media/image20.svg"/><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jpe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3.jpe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111" b="-8111"/>
            </a:stretch>
          </a:blipFill>
        </p:spPr>
        <p:txBody>
          <a:bodyPr/>
          <a:lstStyle/>
          <a:p>
            <a:endParaRPr lang="en-AU"/>
          </a:p>
        </p:txBody>
      </p:sp>
      <p:sp>
        <p:nvSpPr>
          <p:cNvPr id="3" name="Freeform 3"/>
          <p:cNvSpPr/>
          <p:nvPr/>
        </p:nvSpPr>
        <p:spPr>
          <a:xfrm>
            <a:off x="15767335" y="862388"/>
            <a:ext cx="1724962" cy="1724962"/>
          </a:xfrm>
          <a:custGeom>
            <a:avLst/>
            <a:gdLst/>
            <a:ahLst/>
            <a:cxnLst/>
            <a:rect l="l" t="t" r="r" b="b"/>
            <a:pathLst>
              <a:path w="1724962" h="1724962">
                <a:moveTo>
                  <a:pt x="0" y="0"/>
                </a:moveTo>
                <a:lnTo>
                  <a:pt x="1724962" y="0"/>
                </a:lnTo>
                <a:lnTo>
                  <a:pt x="1724962" y="1724962"/>
                </a:lnTo>
                <a:lnTo>
                  <a:pt x="0" y="17249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4" name="Freeform 4"/>
          <p:cNvSpPr/>
          <p:nvPr/>
        </p:nvSpPr>
        <p:spPr>
          <a:xfrm>
            <a:off x="545018" y="7760342"/>
            <a:ext cx="2267675" cy="2057400"/>
          </a:xfrm>
          <a:custGeom>
            <a:avLst/>
            <a:gdLst/>
            <a:ahLst/>
            <a:cxnLst/>
            <a:rect l="l" t="t" r="r" b="b"/>
            <a:pathLst>
              <a:path w="2267675" h="2057400">
                <a:moveTo>
                  <a:pt x="0" y="0"/>
                </a:moveTo>
                <a:lnTo>
                  <a:pt x="2267675" y="0"/>
                </a:lnTo>
                <a:lnTo>
                  <a:pt x="226767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5" name="Freeform 5"/>
          <p:cNvSpPr/>
          <p:nvPr/>
        </p:nvSpPr>
        <p:spPr>
          <a:xfrm>
            <a:off x="1837007" y="7411923"/>
            <a:ext cx="1220428" cy="1071758"/>
          </a:xfrm>
          <a:custGeom>
            <a:avLst/>
            <a:gdLst/>
            <a:ahLst/>
            <a:cxnLst/>
            <a:rect l="l" t="t" r="r" b="b"/>
            <a:pathLst>
              <a:path w="1220428" h="1071758">
                <a:moveTo>
                  <a:pt x="0" y="0"/>
                </a:moveTo>
                <a:lnTo>
                  <a:pt x="1220427" y="0"/>
                </a:lnTo>
                <a:lnTo>
                  <a:pt x="1220427" y="1071758"/>
                </a:lnTo>
                <a:lnTo>
                  <a:pt x="0" y="10717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6" name="Freeform 6"/>
          <p:cNvSpPr/>
          <p:nvPr/>
        </p:nvSpPr>
        <p:spPr>
          <a:xfrm>
            <a:off x="14178766" y="1968649"/>
            <a:ext cx="1286524" cy="1237402"/>
          </a:xfrm>
          <a:custGeom>
            <a:avLst/>
            <a:gdLst/>
            <a:ahLst/>
            <a:cxnLst/>
            <a:rect l="l" t="t" r="r" b="b"/>
            <a:pathLst>
              <a:path w="1286524" h="1237402">
                <a:moveTo>
                  <a:pt x="0" y="0"/>
                </a:moveTo>
                <a:lnTo>
                  <a:pt x="1286524" y="0"/>
                </a:lnTo>
                <a:lnTo>
                  <a:pt x="1286524" y="1237402"/>
                </a:lnTo>
                <a:lnTo>
                  <a:pt x="0" y="12374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7" name="TextBox 7"/>
          <p:cNvSpPr txBox="1"/>
          <p:nvPr/>
        </p:nvSpPr>
        <p:spPr>
          <a:xfrm>
            <a:off x="2384428" y="3949316"/>
            <a:ext cx="13519144" cy="2945471"/>
          </a:xfrm>
          <a:prstGeom prst="rect">
            <a:avLst/>
          </a:prstGeom>
        </p:spPr>
        <p:txBody>
          <a:bodyPr lIns="0" tIns="0" rIns="0" bIns="0" rtlCol="0" anchor="t">
            <a:spAutoFit/>
          </a:bodyPr>
          <a:lstStyle/>
          <a:p>
            <a:pPr marL="0" lvl="0" indent="0" algn="ctr">
              <a:lnSpc>
                <a:spcPts val="11338"/>
              </a:lnSpc>
            </a:pPr>
            <a:r>
              <a:rPr lang="en-US" sz="11338">
                <a:solidFill>
                  <a:srgbClr val="FFFFFF"/>
                </a:solidFill>
                <a:latin typeface="Roca Two"/>
                <a:ea typeface="Roca Two"/>
                <a:cs typeface="Roca Two"/>
                <a:sym typeface="Roca Two"/>
              </a:rPr>
              <a:t>DPIO: Your Digital Partner</a:t>
            </a:r>
          </a:p>
        </p:txBody>
      </p:sp>
      <p:sp>
        <p:nvSpPr>
          <p:cNvPr id="8" name="TextBox 8"/>
          <p:cNvSpPr txBox="1"/>
          <p:nvPr/>
        </p:nvSpPr>
        <p:spPr>
          <a:xfrm>
            <a:off x="3057434" y="8852535"/>
            <a:ext cx="12173131" cy="405765"/>
          </a:xfrm>
          <a:prstGeom prst="rect">
            <a:avLst/>
          </a:prstGeom>
        </p:spPr>
        <p:txBody>
          <a:bodyPr lIns="0" tIns="0" rIns="0" bIns="0" rtlCol="0" anchor="t">
            <a:spAutoFit/>
          </a:bodyPr>
          <a:lstStyle/>
          <a:p>
            <a:pPr marL="0" lvl="0" indent="0" algn="ctr">
              <a:lnSpc>
                <a:spcPts val="3359"/>
              </a:lnSpc>
              <a:spcBef>
                <a:spcPct val="0"/>
              </a:spcBef>
            </a:pPr>
            <a:r>
              <a:rPr lang="en-US" sz="2400" spc="48">
                <a:solidFill>
                  <a:srgbClr val="FFFFFF"/>
                </a:solidFill>
                <a:latin typeface="Be Vietnam"/>
                <a:ea typeface="Be Vietnam"/>
                <a:cs typeface="Be Vietnam"/>
                <a:sym typeface="Be Vietnam"/>
              </a:rPr>
              <a:t>SIMPLIFYING INNOVATION WITH STRATEGY, DESIGN, AND TECHNOLOGY</a:t>
            </a:r>
          </a:p>
        </p:txBody>
      </p:sp>
      <p:sp>
        <p:nvSpPr>
          <p:cNvPr id="9" name="TextBox 9"/>
          <p:cNvSpPr txBox="1"/>
          <p:nvPr/>
        </p:nvSpPr>
        <p:spPr>
          <a:xfrm>
            <a:off x="5722849" y="1227106"/>
            <a:ext cx="6842303" cy="1012112"/>
          </a:xfrm>
          <a:prstGeom prst="rect">
            <a:avLst/>
          </a:prstGeom>
        </p:spPr>
        <p:txBody>
          <a:bodyPr lIns="0" tIns="0" rIns="0" bIns="0" rtlCol="0" anchor="t">
            <a:spAutoFit/>
          </a:bodyPr>
          <a:lstStyle/>
          <a:p>
            <a:pPr marL="0" lvl="0" indent="0" algn="ctr">
              <a:lnSpc>
                <a:spcPts val="4064"/>
              </a:lnSpc>
              <a:spcBef>
                <a:spcPct val="0"/>
              </a:spcBef>
            </a:pPr>
            <a:r>
              <a:rPr lang="en-US" sz="2903" b="1">
                <a:solidFill>
                  <a:srgbClr val="FFFFFF"/>
                </a:solidFill>
                <a:latin typeface="Roca Two Bold"/>
                <a:ea typeface="Roca Two Bold"/>
                <a:cs typeface="Roca Two Bold"/>
                <a:sym typeface="Roca Two Bold"/>
              </a:rPr>
              <a:t>EMPOWERING YOUR DIGITAL JOURNEY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111" b="-8111"/>
            </a:stretch>
          </a:blipFill>
        </p:spPr>
        <p:txBody>
          <a:bodyPr/>
          <a:lstStyle/>
          <a:p>
            <a:endParaRPr lang="en-AU"/>
          </a:p>
        </p:txBody>
      </p:sp>
      <p:sp>
        <p:nvSpPr>
          <p:cNvPr id="3" name="AutoShape 3"/>
          <p:cNvSpPr/>
          <p:nvPr/>
        </p:nvSpPr>
        <p:spPr>
          <a:xfrm>
            <a:off x="2767290" y="5143500"/>
            <a:ext cx="12754979" cy="0"/>
          </a:xfrm>
          <a:prstGeom prst="line">
            <a:avLst/>
          </a:prstGeom>
          <a:ln w="38100" cap="flat">
            <a:solidFill>
              <a:srgbClr val="BAA19B"/>
            </a:solidFill>
            <a:prstDash val="solid"/>
            <a:headEnd type="none" w="sm" len="sm"/>
            <a:tailEnd type="none" w="sm" len="sm"/>
          </a:ln>
        </p:spPr>
        <p:txBody>
          <a:bodyPr/>
          <a:lstStyle/>
          <a:p>
            <a:endParaRPr lang="en-AU"/>
          </a:p>
        </p:txBody>
      </p:sp>
      <p:sp>
        <p:nvSpPr>
          <p:cNvPr id="4" name="Freeform 4"/>
          <p:cNvSpPr/>
          <p:nvPr/>
        </p:nvSpPr>
        <p:spPr>
          <a:xfrm>
            <a:off x="2181053" y="4830124"/>
            <a:ext cx="713693" cy="626752"/>
          </a:xfrm>
          <a:custGeom>
            <a:avLst/>
            <a:gdLst/>
            <a:ahLst/>
            <a:cxnLst/>
            <a:rect l="l" t="t" r="r" b="b"/>
            <a:pathLst>
              <a:path w="713693" h="626752">
                <a:moveTo>
                  <a:pt x="0" y="0"/>
                </a:moveTo>
                <a:lnTo>
                  <a:pt x="713693" y="0"/>
                </a:lnTo>
                <a:lnTo>
                  <a:pt x="713693" y="626752"/>
                </a:lnTo>
                <a:lnTo>
                  <a:pt x="0" y="6267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5" name="Freeform 5"/>
          <p:cNvSpPr/>
          <p:nvPr/>
        </p:nvSpPr>
        <p:spPr>
          <a:xfrm>
            <a:off x="5522139" y="4830124"/>
            <a:ext cx="631343" cy="626752"/>
          </a:xfrm>
          <a:custGeom>
            <a:avLst/>
            <a:gdLst/>
            <a:ahLst/>
            <a:cxnLst/>
            <a:rect l="l" t="t" r="r" b="b"/>
            <a:pathLst>
              <a:path w="631343" h="626752">
                <a:moveTo>
                  <a:pt x="0" y="0"/>
                </a:moveTo>
                <a:lnTo>
                  <a:pt x="631344" y="0"/>
                </a:lnTo>
                <a:lnTo>
                  <a:pt x="631344" y="626752"/>
                </a:lnTo>
                <a:lnTo>
                  <a:pt x="0" y="626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6" name="Freeform 6"/>
          <p:cNvSpPr/>
          <p:nvPr/>
        </p:nvSpPr>
        <p:spPr>
          <a:xfrm>
            <a:off x="12126537" y="4830124"/>
            <a:ext cx="622194" cy="626752"/>
          </a:xfrm>
          <a:custGeom>
            <a:avLst/>
            <a:gdLst/>
            <a:ahLst/>
            <a:cxnLst/>
            <a:rect l="l" t="t" r="r" b="b"/>
            <a:pathLst>
              <a:path w="622194" h="626752">
                <a:moveTo>
                  <a:pt x="0" y="0"/>
                </a:moveTo>
                <a:lnTo>
                  <a:pt x="622193" y="0"/>
                </a:lnTo>
                <a:lnTo>
                  <a:pt x="622193" y="626752"/>
                </a:lnTo>
                <a:lnTo>
                  <a:pt x="0" y="6267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7" name="Freeform 7"/>
          <p:cNvSpPr/>
          <p:nvPr/>
        </p:nvSpPr>
        <p:spPr>
          <a:xfrm>
            <a:off x="8824346" y="4830124"/>
            <a:ext cx="626752" cy="626752"/>
          </a:xfrm>
          <a:custGeom>
            <a:avLst/>
            <a:gdLst/>
            <a:ahLst/>
            <a:cxnLst/>
            <a:rect l="l" t="t" r="r" b="b"/>
            <a:pathLst>
              <a:path w="626752" h="626752">
                <a:moveTo>
                  <a:pt x="0" y="0"/>
                </a:moveTo>
                <a:lnTo>
                  <a:pt x="626752" y="0"/>
                </a:lnTo>
                <a:lnTo>
                  <a:pt x="626752" y="626752"/>
                </a:lnTo>
                <a:lnTo>
                  <a:pt x="0" y="6267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8" name="Freeform 8"/>
          <p:cNvSpPr/>
          <p:nvPr/>
        </p:nvSpPr>
        <p:spPr>
          <a:xfrm>
            <a:off x="15449806" y="4822649"/>
            <a:ext cx="588033" cy="641702"/>
          </a:xfrm>
          <a:custGeom>
            <a:avLst/>
            <a:gdLst/>
            <a:ahLst/>
            <a:cxnLst/>
            <a:rect l="l" t="t" r="r" b="b"/>
            <a:pathLst>
              <a:path w="588033" h="641702">
                <a:moveTo>
                  <a:pt x="0" y="0"/>
                </a:moveTo>
                <a:lnTo>
                  <a:pt x="588033" y="0"/>
                </a:lnTo>
                <a:lnTo>
                  <a:pt x="588033" y="641702"/>
                </a:lnTo>
                <a:lnTo>
                  <a:pt x="0" y="6417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9" name="Freeform 9"/>
          <p:cNvSpPr/>
          <p:nvPr/>
        </p:nvSpPr>
        <p:spPr>
          <a:xfrm>
            <a:off x="15833242" y="695552"/>
            <a:ext cx="1878132" cy="1150783"/>
          </a:xfrm>
          <a:custGeom>
            <a:avLst/>
            <a:gdLst/>
            <a:ahLst/>
            <a:cxnLst/>
            <a:rect l="l" t="t" r="r" b="b"/>
            <a:pathLst>
              <a:path w="1878132" h="1150783">
                <a:moveTo>
                  <a:pt x="0" y="0"/>
                </a:moveTo>
                <a:lnTo>
                  <a:pt x="1878132" y="0"/>
                </a:lnTo>
                <a:lnTo>
                  <a:pt x="1878132" y="1150783"/>
                </a:lnTo>
                <a:lnTo>
                  <a:pt x="0" y="11507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AU"/>
          </a:p>
        </p:txBody>
      </p:sp>
      <p:sp>
        <p:nvSpPr>
          <p:cNvPr id="10" name="Freeform 10"/>
          <p:cNvSpPr/>
          <p:nvPr/>
        </p:nvSpPr>
        <p:spPr>
          <a:xfrm>
            <a:off x="702106" y="9007404"/>
            <a:ext cx="2192640" cy="601979"/>
          </a:xfrm>
          <a:custGeom>
            <a:avLst/>
            <a:gdLst/>
            <a:ahLst/>
            <a:cxnLst/>
            <a:rect l="l" t="t" r="r" b="b"/>
            <a:pathLst>
              <a:path w="2192640" h="601979">
                <a:moveTo>
                  <a:pt x="0" y="0"/>
                </a:moveTo>
                <a:lnTo>
                  <a:pt x="2192640" y="0"/>
                </a:lnTo>
                <a:lnTo>
                  <a:pt x="2192640" y="601979"/>
                </a:lnTo>
                <a:lnTo>
                  <a:pt x="0" y="601979"/>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AU"/>
          </a:p>
        </p:txBody>
      </p:sp>
      <p:grpSp>
        <p:nvGrpSpPr>
          <p:cNvPr id="11" name="Group 11"/>
          <p:cNvGrpSpPr/>
          <p:nvPr/>
        </p:nvGrpSpPr>
        <p:grpSpPr>
          <a:xfrm>
            <a:off x="1246883" y="5961951"/>
            <a:ext cx="2582032" cy="2147006"/>
            <a:chOff x="0" y="0"/>
            <a:chExt cx="3442710" cy="2862674"/>
          </a:xfrm>
        </p:grpSpPr>
        <p:sp>
          <p:nvSpPr>
            <p:cNvPr id="12" name="TextBox 12"/>
            <p:cNvSpPr txBox="1"/>
            <p:nvPr/>
          </p:nvSpPr>
          <p:spPr>
            <a:xfrm>
              <a:off x="0" y="-38100"/>
              <a:ext cx="3442710" cy="957580"/>
            </a:xfrm>
            <a:prstGeom prst="rect">
              <a:avLst/>
            </a:prstGeom>
          </p:spPr>
          <p:txBody>
            <a:bodyPr lIns="0" tIns="0" rIns="0" bIns="0" rtlCol="0" anchor="t">
              <a:spAutoFit/>
            </a:bodyPr>
            <a:lstStyle/>
            <a:p>
              <a:pPr marL="0" lvl="0" indent="0" algn="ctr">
                <a:lnSpc>
                  <a:spcPts val="2940"/>
                </a:lnSpc>
              </a:pPr>
              <a:r>
                <a:rPr lang="en-US" sz="2100" b="1" spc="21">
                  <a:solidFill>
                    <a:srgbClr val="FFFFFF"/>
                  </a:solidFill>
                  <a:latin typeface="Be Vietnam Ultra-Bold"/>
                  <a:ea typeface="Be Vietnam Ultra-Bold"/>
                  <a:cs typeface="Be Vietnam Ultra-Bold"/>
                  <a:sym typeface="Be Vietnam Ultra-Bold"/>
                </a:rPr>
                <a:t>Outdated Technology</a:t>
              </a:r>
            </a:p>
          </p:txBody>
        </p:sp>
        <p:sp>
          <p:nvSpPr>
            <p:cNvPr id="13" name="TextBox 13"/>
            <p:cNvSpPr txBox="1"/>
            <p:nvPr/>
          </p:nvSpPr>
          <p:spPr>
            <a:xfrm>
              <a:off x="0" y="1186698"/>
              <a:ext cx="3442710" cy="1675977"/>
            </a:xfrm>
            <a:prstGeom prst="rect">
              <a:avLst/>
            </a:prstGeom>
          </p:spPr>
          <p:txBody>
            <a:bodyPr lIns="0" tIns="0" rIns="0" bIns="0" rtlCol="0" anchor="t">
              <a:spAutoFit/>
            </a:bodyPr>
            <a:lstStyle/>
            <a:p>
              <a:pPr marL="0" lvl="0" indent="0" algn="ctr">
                <a:lnSpc>
                  <a:spcPts val="2559"/>
                </a:lnSpc>
              </a:pPr>
              <a:r>
                <a:rPr lang="en-US" sz="1599" spc="31">
                  <a:solidFill>
                    <a:srgbClr val="FFFFFF"/>
                  </a:solidFill>
                  <a:latin typeface="Be Vietnam"/>
                  <a:ea typeface="Be Vietnam"/>
                  <a:cs typeface="Be Vietnam"/>
                  <a:sym typeface="Be Vietnam"/>
                </a:rPr>
                <a:t>Many companies rely on </a:t>
              </a:r>
              <a:r>
                <a:rPr lang="en-US" sz="1599" b="1" spc="31">
                  <a:solidFill>
                    <a:srgbClr val="FFFFFF"/>
                  </a:solidFill>
                  <a:latin typeface="Be Vietnam Ultra-Bold"/>
                  <a:ea typeface="Be Vietnam Ultra-Bold"/>
                  <a:cs typeface="Be Vietnam Ultra-Bold"/>
                  <a:sym typeface="Be Vietnam Ultra-Bold"/>
                </a:rPr>
                <a:t>obsolete systems</a:t>
              </a:r>
              <a:r>
                <a:rPr lang="en-US" sz="1599" spc="31">
                  <a:solidFill>
                    <a:srgbClr val="FFFFFF"/>
                  </a:solidFill>
                  <a:latin typeface="Be Vietnam"/>
                  <a:ea typeface="Be Vietnam"/>
                  <a:cs typeface="Be Vietnam"/>
                  <a:sym typeface="Be Vietnam"/>
                </a:rPr>
                <a:t>, hindering their overall efficiency and growth.</a:t>
              </a:r>
            </a:p>
          </p:txBody>
        </p:sp>
      </p:grpSp>
      <p:grpSp>
        <p:nvGrpSpPr>
          <p:cNvPr id="14" name="Group 14"/>
          <p:cNvGrpSpPr/>
          <p:nvPr/>
        </p:nvGrpSpPr>
        <p:grpSpPr>
          <a:xfrm>
            <a:off x="4546795" y="5961951"/>
            <a:ext cx="2582032" cy="2147006"/>
            <a:chOff x="0" y="0"/>
            <a:chExt cx="3442710" cy="2862674"/>
          </a:xfrm>
        </p:grpSpPr>
        <p:sp>
          <p:nvSpPr>
            <p:cNvPr id="15" name="TextBox 15"/>
            <p:cNvSpPr txBox="1"/>
            <p:nvPr/>
          </p:nvSpPr>
          <p:spPr>
            <a:xfrm>
              <a:off x="0" y="-38100"/>
              <a:ext cx="3442710" cy="957580"/>
            </a:xfrm>
            <a:prstGeom prst="rect">
              <a:avLst/>
            </a:prstGeom>
          </p:spPr>
          <p:txBody>
            <a:bodyPr lIns="0" tIns="0" rIns="0" bIns="0" rtlCol="0" anchor="t">
              <a:spAutoFit/>
            </a:bodyPr>
            <a:lstStyle/>
            <a:p>
              <a:pPr marL="0" lvl="0" indent="0" algn="ctr">
                <a:lnSpc>
                  <a:spcPts val="2940"/>
                </a:lnSpc>
                <a:spcBef>
                  <a:spcPct val="0"/>
                </a:spcBef>
              </a:pPr>
              <a:r>
                <a:rPr lang="en-US" sz="2100" b="1" spc="21">
                  <a:solidFill>
                    <a:srgbClr val="FFFFFF"/>
                  </a:solidFill>
                  <a:latin typeface="Be Vietnam Ultra-Bold"/>
                  <a:ea typeface="Be Vietnam Ultra-Bold"/>
                  <a:cs typeface="Be Vietnam Ultra-Bold"/>
                  <a:sym typeface="Be Vietnam Ultra-Bold"/>
                </a:rPr>
                <a:t>Inefficient Processes</a:t>
              </a:r>
            </a:p>
          </p:txBody>
        </p:sp>
        <p:sp>
          <p:nvSpPr>
            <p:cNvPr id="16" name="TextBox 16"/>
            <p:cNvSpPr txBox="1"/>
            <p:nvPr/>
          </p:nvSpPr>
          <p:spPr>
            <a:xfrm>
              <a:off x="0" y="1186698"/>
              <a:ext cx="3442710" cy="1675977"/>
            </a:xfrm>
            <a:prstGeom prst="rect">
              <a:avLst/>
            </a:prstGeom>
          </p:spPr>
          <p:txBody>
            <a:bodyPr lIns="0" tIns="0" rIns="0" bIns="0" rtlCol="0" anchor="t">
              <a:spAutoFit/>
            </a:bodyPr>
            <a:lstStyle/>
            <a:p>
              <a:pPr marL="0" lvl="0" indent="0" algn="ctr">
                <a:lnSpc>
                  <a:spcPts val="2559"/>
                </a:lnSpc>
              </a:pPr>
              <a:r>
                <a:rPr lang="en-US" sz="1599" spc="31">
                  <a:solidFill>
                    <a:srgbClr val="FFFFFF"/>
                  </a:solidFill>
                  <a:latin typeface="Be Vietnam"/>
                  <a:ea typeface="Be Vietnam"/>
                  <a:cs typeface="Be Vietnam"/>
                  <a:sym typeface="Be Vietnam"/>
                </a:rPr>
                <a:t>Teams waste time on </a:t>
              </a:r>
              <a:r>
                <a:rPr lang="en-US" sz="1599" b="1" spc="31">
                  <a:solidFill>
                    <a:srgbClr val="FFFFFF"/>
                  </a:solidFill>
                  <a:latin typeface="Be Vietnam Ultra-Bold"/>
                  <a:ea typeface="Be Vietnam Ultra-Bold"/>
                  <a:cs typeface="Be Vietnam Ultra-Bold"/>
                  <a:sym typeface="Be Vietnam Ultra-Bold"/>
                </a:rPr>
                <a:t>manual tasks</a:t>
              </a:r>
              <a:r>
                <a:rPr lang="en-US" sz="1599" spc="31">
                  <a:solidFill>
                    <a:srgbClr val="FFFFFF"/>
                  </a:solidFill>
                  <a:latin typeface="Be Vietnam"/>
                  <a:ea typeface="Be Vietnam"/>
                  <a:cs typeface="Be Vietnam"/>
                  <a:sym typeface="Be Vietnam"/>
                </a:rPr>
                <a:t>, leading to decreased productivity and employee morale.</a:t>
              </a:r>
            </a:p>
          </p:txBody>
        </p:sp>
      </p:grpSp>
      <p:grpSp>
        <p:nvGrpSpPr>
          <p:cNvPr id="17" name="Group 17"/>
          <p:cNvGrpSpPr/>
          <p:nvPr/>
        </p:nvGrpSpPr>
        <p:grpSpPr>
          <a:xfrm>
            <a:off x="7846706" y="5961951"/>
            <a:ext cx="2582032" cy="2099381"/>
            <a:chOff x="0" y="0"/>
            <a:chExt cx="3442710" cy="2799174"/>
          </a:xfrm>
        </p:grpSpPr>
        <p:sp>
          <p:nvSpPr>
            <p:cNvPr id="18" name="TextBox 18"/>
            <p:cNvSpPr txBox="1"/>
            <p:nvPr/>
          </p:nvSpPr>
          <p:spPr>
            <a:xfrm>
              <a:off x="0" y="-38100"/>
              <a:ext cx="3442710" cy="462280"/>
            </a:xfrm>
            <a:prstGeom prst="rect">
              <a:avLst/>
            </a:prstGeom>
          </p:spPr>
          <p:txBody>
            <a:bodyPr lIns="0" tIns="0" rIns="0" bIns="0" rtlCol="0" anchor="t">
              <a:spAutoFit/>
            </a:bodyPr>
            <a:lstStyle/>
            <a:p>
              <a:pPr marL="0" lvl="0" indent="0" algn="ctr">
                <a:lnSpc>
                  <a:spcPts val="2940"/>
                </a:lnSpc>
              </a:pPr>
              <a:r>
                <a:rPr lang="en-US" sz="2100" b="1" spc="21">
                  <a:solidFill>
                    <a:srgbClr val="FFFFFF"/>
                  </a:solidFill>
                  <a:latin typeface="Be Vietnam Ultra-Bold"/>
                  <a:ea typeface="Be Vietnam Ultra-Bold"/>
                  <a:cs typeface="Be Vietnam Ultra-Bold"/>
                  <a:sym typeface="Be Vietnam Ultra-Bold"/>
                </a:rPr>
                <a:t>Lack of Strategy</a:t>
              </a:r>
            </a:p>
          </p:txBody>
        </p:sp>
        <p:sp>
          <p:nvSpPr>
            <p:cNvPr id="19" name="TextBox 19"/>
            <p:cNvSpPr txBox="1"/>
            <p:nvPr/>
          </p:nvSpPr>
          <p:spPr>
            <a:xfrm>
              <a:off x="0" y="691397"/>
              <a:ext cx="3442710" cy="2107777"/>
            </a:xfrm>
            <a:prstGeom prst="rect">
              <a:avLst/>
            </a:prstGeom>
          </p:spPr>
          <p:txBody>
            <a:bodyPr lIns="0" tIns="0" rIns="0" bIns="0" rtlCol="0" anchor="t">
              <a:spAutoFit/>
            </a:bodyPr>
            <a:lstStyle/>
            <a:p>
              <a:pPr marL="0" lvl="0" indent="0" algn="ctr">
                <a:lnSpc>
                  <a:spcPts val="2559"/>
                </a:lnSpc>
              </a:pPr>
              <a:r>
                <a:rPr lang="en-US" sz="1599" spc="31">
                  <a:solidFill>
                    <a:srgbClr val="FFFFFF"/>
                  </a:solidFill>
                  <a:latin typeface="Be Vietnam"/>
                  <a:ea typeface="Be Vietnam"/>
                  <a:cs typeface="Be Vietnam"/>
                  <a:sym typeface="Be Vietnam"/>
                </a:rPr>
                <a:t>Without a clear digital plan, businesses face </a:t>
              </a:r>
              <a:r>
                <a:rPr lang="en-US" sz="1599" b="1" spc="31">
                  <a:solidFill>
                    <a:srgbClr val="FFFFFF"/>
                  </a:solidFill>
                  <a:latin typeface="Be Vietnam Ultra-Bold"/>
                  <a:ea typeface="Be Vietnam Ultra-Bold"/>
                  <a:cs typeface="Be Vietnam Ultra-Bold"/>
                  <a:sym typeface="Be Vietnam Ultra-Bold"/>
                </a:rPr>
                <a:t>confusion</a:t>
              </a:r>
              <a:r>
                <a:rPr lang="en-US" sz="1599" spc="31">
                  <a:solidFill>
                    <a:srgbClr val="FFFFFF"/>
                  </a:solidFill>
                  <a:latin typeface="Be Vietnam"/>
                  <a:ea typeface="Be Vietnam"/>
                  <a:cs typeface="Be Vietnam"/>
                  <a:sym typeface="Be Vietnam"/>
                </a:rPr>
                <a:t> in their technological advancements.</a:t>
              </a:r>
            </a:p>
          </p:txBody>
        </p:sp>
      </p:grpSp>
      <p:grpSp>
        <p:nvGrpSpPr>
          <p:cNvPr id="20" name="Group 20"/>
          <p:cNvGrpSpPr/>
          <p:nvPr/>
        </p:nvGrpSpPr>
        <p:grpSpPr>
          <a:xfrm>
            <a:off x="11146618" y="5961951"/>
            <a:ext cx="2582032" cy="2147006"/>
            <a:chOff x="0" y="0"/>
            <a:chExt cx="3442710" cy="2862674"/>
          </a:xfrm>
        </p:grpSpPr>
        <p:sp>
          <p:nvSpPr>
            <p:cNvPr id="21" name="TextBox 21"/>
            <p:cNvSpPr txBox="1"/>
            <p:nvPr/>
          </p:nvSpPr>
          <p:spPr>
            <a:xfrm>
              <a:off x="0" y="-38100"/>
              <a:ext cx="3442710" cy="957580"/>
            </a:xfrm>
            <a:prstGeom prst="rect">
              <a:avLst/>
            </a:prstGeom>
          </p:spPr>
          <p:txBody>
            <a:bodyPr lIns="0" tIns="0" rIns="0" bIns="0" rtlCol="0" anchor="t">
              <a:spAutoFit/>
            </a:bodyPr>
            <a:lstStyle/>
            <a:p>
              <a:pPr marL="0" lvl="0" indent="0" algn="ctr">
                <a:lnSpc>
                  <a:spcPts val="2940"/>
                </a:lnSpc>
              </a:pPr>
              <a:r>
                <a:rPr lang="en-US" sz="2100" b="1" spc="21">
                  <a:solidFill>
                    <a:srgbClr val="FFFFFF"/>
                  </a:solidFill>
                  <a:latin typeface="Be Vietnam Ultra-Bold"/>
                  <a:ea typeface="Be Vietnam Ultra-Bold"/>
                  <a:cs typeface="Be Vietnam Ultra-Bold"/>
                  <a:sym typeface="Be Vietnam Ultra-Bold"/>
                </a:rPr>
                <a:t>High Operational Costs</a:t>
              </a:r>
            </a:p>
          </p:txBody>
        </p:sp>
        <p:sp>
          <p:nvSpPr>
            <p:cNvPr id="22" name="TextBox 22"/>
            <p:cNvSpPr txBox="1"/>
            <p:nvPr/>
          </p:nvSpPr>
          <p:spPr>
            <a:xfrm>
              <a:off x="0" y="1186697"/>
              <a:ext cx="3442710" cy="1675977"/>
            </a:xfrm>
            <a:prstGeom prst="rect">
              <a:avLst/>
            </a:prstGeom>
          </p:spPr>
          <p:txBody>
            <a:bodyPr lIns="0" tIns="0" rIns="0" bIns="0" rtlCol="0" anchor="t">
              <a:spAutoFit/>
            </a:bodyPr>
            <a:lstStyle/>
            <a:p>
              <a:pPr marL="0" lvl="0" indent="0" algn="ctr">
                <a:lnSpc>
                  <a:spcPts val="2559"/>
                </a:lnSpc>
              </a:pPr>
              <a:r>
                <a:rPr lang="en-US" sz="1599" spc="31">
                  <a:solidFill>
                    <a:srgbClr val="FFFFFF"/>
                  </a:solidFill>
                  <a:latin typeface="Be Vietnam"/>
                  <a:ea typeface="Be Vietnam"/>
                  <a:cs typeface="Be Vietnam"/>
                  <a:sym typeface="Be Vietnam"/>
                </a:rPr>
                <a:t>Legacy systems often incur </a:t>
              </a:r>
              <a:r>
                <a:rPr lang="en-US" sz="1599" b="1" spc="31">
                  <a:solidFill>
                    <a:srgbClr val="FFFFFF"/>
                  </a:solidFill>
                  <a:latin typeface="Be Vietnam Ultra-Bold"/>
                  <a:ea typeface="Be Vietnam Ultra-Bold"/>
                  <a:cs typeface="Be Vietnam Ultra-Bold"/>
                  <a:sym typeface="Be Vietnam Ultra-Bold"/>
                </a:rPr>
                <a:t>excessive costs</a:t>
              </a:r>
              <a:r>
                <a:rPr lang="en-US" sz="1599" spc="31">
                  <a:solidFill>
                    <a:srgbClr val="FFFFFF"/>
                  </a:solidFill>
                  <a:latin typeface="Be Vietnam"/>
                  <a:ea typeface="Be Vietnam"/>
                  <a:cs typeface="Be Vietnam"/>
                  <a:sym typeface="Be Vietnam"/>
                </a:rPr>
                <a:t> due to frequent maintenance and inefficiencies.</a:t>
              </a:r>
            </a:p>
          </p:txBody>
        </p:sp>
      </p:grpSp>
      <p:grpSp>
        <p:nvGrpSpPr>
          <p:cNvPr id="23" name="Group 23"/>
          <p:cNvGrpSpPr/>
          <p:nvPr/>
        </p:nvGrpSpPr>
        <p:grpSpPr>
          <a:xfrm>
            <a:off x="14446529" y="5961951"/>
            <a:ext cx="2594588" cy="2099381"/>
            <a:chOff x="0" y="0"/>
            <a:chExt cx="3459450" cy="2799174"/>
          </a:xfrm>
        </p:grpSpPr>
        <p:sp>
          <p:nvSpPr>
            <p:cNvPr id="24" name="TextBox 24"/>
            <p:cNvSpPr txBox="1"/>
            <p:nvPr/>
          </p:nvSpPr>
          <p:spPr>
            <a:xfrm>
              <a:off x="0" y="-38100"/>
              <a:ext cx="3459450" cy="462280"/>
            </a:xfrm>
            <a:prstGeom prst="rect">
              <a:avLst/>
            </a:prstGeom>
          </p:spPr>
          <p:txBody>
            <a:bodyPr lIns="0" tIns="0" rIns="0" bIns="0" rtlCol="0" anchor="t">
              <a:spAutoFit/>
            </a:bodyPr>
            <a:lstStyle/>
            <a:p>
              <a:pPr marL="0" lvl="0" indent="0" algn="ctr">
                <a:lnSpc>
                  <a:spcPts val="2940"/>
                </a:lnSpc>
              </a:pPr>
              <a:r>
                <a:rPr lang="en-US" sz="2100" b="1" spc="21">
                  <a:solidFill>
                    <a:srgbClr val="FFFFFF"/>
                  </a:solidFill>
                  <a:latin typeface="Be Vietnam Ultra-Bold"/>
                  <a:ea typeface="Be Vietnam Ultra-Bold"/>
                  <a:cs typeface="Be Vietnam Ultra-Bold"/>
                  <a:sym typeface="Be Vietnam Ultra-Bold"/>
                </a:rPr>
                <a:t>Inability to Scale</a:t>
              </a:r>
            </a:p>
          </p:txBody>
        </p:sp>
        <p:sp>
          <p:nvSpPr>
            <p:cNvPr id="25" name="TextBox 25"/>
            <p:cNvSpPr txBox="1"/>
            <p:nvPr/>
          </p:nvSpPr>
          <p:spPr>
            <a:xfrm>
              <a:off x="0" y="691397"/>
              <a:ext cx="3459450" cy="2107777"/>
            </a:xfrm>
            <a:prstGeom prst="rect">
              <a:avLst/>
            </a:prstGeom>
          </p:spPr>
          <p:txBody>
            <a:bodyPr lIns="0" tIns="0" rIns="0" bIns="0" rtlCol="0" anchor="t">
              <a:spAutoFit/>
            </a:bodyPr>
            <a:lstStyle/>
            <a:p>
              <a:pPr marL="0" lvl="0" indent="0" algn="ctr">
                <a:lnSpc>
                  <a:spcPts val="2559"/>
                </a:lnSpc>
              </a:pPr>
              <a:r>
                <a:rPr lang="en-US" sz="1599" spc="31">
                  <a:solidFill>
                    <a:srgbClr val="FFFFFF"/>
                  </a:solidFill>
                  <a:latin typeface="Be Vietnam"/>
                  <a:ea typeface="Be Vietnam"/>
                  <a:cs typeface="Be Vietnam"/>
                  <a:sym typeface="Be Vietnam"/>
                </a:rPr>
                <a:t>Businesses struggle to grow effectively when </a:t>
              </a:r>
              <a:r>
                <a:rPr lang="en-US" sz="1599" b="1" spc="31">
                  <a:solidFill>
                    <a:srgbClr val="FFFFFF"/>
                  </a:solidFill>
                  <a:latin typeface="Be Vietnam Ultra-Bold"/>
                  <a:ea typeface="Be Vietnam Ultra-Bold"/>
                  <a:cs typeface="Be Vietnam Ultra-Bold"/>
                  <a:sym typeface="Be Vietnam Ultra-Bold"/>
                </a:rPr>
                <a:t>technology</a:t>
              </a:r>
              <a:r>
                <a:rPr lang="en-US" sz="1599" spc="31">
                  <a:solidFill>
                    <a:srgbClr val="FFFFFF"/>
                  </a:solidFill>
                  <a:latin typeface="Be Vietnam"/>
                  <a:ea typeface="Be Vietnam"/>
                  <a:cs typeface="Be Vietnam"/>
                  <a:sym typeface="Be Vietnam"/>
                </a:rPr>
                <a:t> doesn't support expansion efforts.</a:t>
              </a:r>
            </a:p>
          </p:txBody>
        </p:sp>
      </p:grpSp>
      <p:sp>
        <p:nvSpPr>
          <p:cNvPr id="26" name="TextBox 26"/>
          <p:cNvSpPr txBox="1"/>
          <p:nvPr/>
        </p:nvSpPr>
        <p:spPr>
          <a:xfrm>
            <a:off x="1515692" y="2341635"/>
            <a:ext cx="15256615" cy="1452900"/>
          </a:xfrm>
          <a:prstGeom prst="rect">
            <a:avLst/>
          </a:prstGeom>
        </p:spPr>
        <p:txBody>
          <a:bodyPr lIns="0" tIns="0" rIns="0" bIns="0" rtlCol="0" anchor="t">
            <a:spAutoFit/>
          </a:bodyPr>
          <a:lstStyle/>
          <a:p>
            <a:pPr marL="0" lvl="0" indent="0" algn="ctr">
              <a:lnSpc>
                <a:spcPts val="11519"/>
              </a:lnSpc>
            </a:pPr>
            <a:r>
              <a:rPr lang="en-US" sz="9599">
                <a:solidFill>
                  <a:srgbClr val="FFFFFF"/>
                </a:solidFill>
                <a:latin typeface="Roca Two"/>
                <a:ea typeface="Roca Two"/>
                <a:cs typeface="Roca Two"/>
                <a:sym typeface="Roca Two"/>
              </a:rPr>
              <a:t>Challenges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111" b="-8111"/>
            </a:stretch>
          </a:blipFill>
        </p:spPr>
        <p:txBody>
          <a:bodyPr/>
          <a:lstStyle/>
          <a:p>
            <a:endParaRPr lang="en-AU"/>
          </a:p>
        </p:txBody>
      </p:sp>
      <p:sp>
        <p:nvSpPr>
          <p:cNvPr id="3" name="AutoShape 3"/>
          <p:cNvSpPr/>
          <p:nvPr/>
        </p:nvSpPr>
        <p:spPr>
          <a:xfrm>
            <a:off x="5483760" y="1047750"/>
            <a:ext cx="11775540" cy="0"/>
          </a:xfrm>
          <a:prstGeom prst="line">
            <a:avLst/>
          </a:prstGeom>
          <a:ln w="38100" cap="flat">
            <a:solidFill>
              <a:srgbClr val="ECEEEF"/>
            </a:solidFill>
            <a:prstDash val="solid"/>
            <a:headEnd type="none" w="sm" len="sm"/>
            <a:tailEnd type="none" w="sm" len="sm"/>
          </a:ln>
        </p:spPr>
        <p:txBody>
          <a:bodyPr/>
          <a:lstStyle/>
          <a:p>
            <a:endParaRPr lang="en-AU"/>
          </a:p>
        </p:txBody>
      </p:sp>
      <p:sp>
        <p:nvSpPr>
          <p:cNvPr id="4" name="Freeform 4"/>
          <p:cNvSpPr/>
          <p:nvPr/>
        </p:nvSpPr>
        <p:spPr>
          <a:xfrm>
            <a:off x="1028700" y="1028700"/>
            <a:ext cx="2427223" cy="2440535"/>
          </a:xfrm>
          <a:custGeom>
            <a:avLst/>
            <a:gdLst/>
            <a:ahLst/>
            <a:cxnLst/>
            <a:rect l="l" t="t" r="r" b="b"/>
            <a:pathLst>
              <a:path w="2427223" h="2440535">
                <a:moveTo>
                  <a:pt x="0" y="0"/>
                </a:moveTo>
                <a:lnTo>
                  <a:pt x="2427223" y="0"/>
                </a:lnTo>
                <a:lnTo>
                  <a:pt x="2427223" y="2440535"/>
                </a:lnTo>
                <a:lnTo>
                  <a:pt x="0" y="2440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5" name="TextBox 5"/>
          <p:cNvSpPr txBox="1"/>
          <p:nvPr/>
        </p:nvSpPr>
        <p:spPr>
          <a:xfrm>
            <a:off x="1028700" y="6679389"/>
            <a:ext cx="14217424" cy="2914650"/>
          </a:xfrm>
          <a:prstGeom prst="rect">
            <a:avLst/>
          </a:prstGeom>
        </p:spPr>
        <p:txBody>
          <a:bodyPr lIns="0" tIns="0" rIns="0" bIns="0" rtlCol="0" anchor="t">
            <a:spAutoFit/>
          </a:bodyPr>
          <a:lstStyle/>
          <a:p>
            <a:pPr marL="0" lvl="0" indent="0" algn="l">
              <a:lnSpc>
                <a:spcPts val="11519"/>
              </a:lnSpc>
            </a:pPr>
            <a:r>
              <a:rPr lang="en-US" sz="9600">
                <a:solidFill>
                  <a:srgbClr val="FFFFFF"/>
                </a:solidFill>
                <a:latin typeface="Roca Two"/>
                <a:ea typeface="Roca Two"/>
                <a:cs typeface="Roca Two"/>
                <a:sym typeface="Roca Two"/>
              </a:rPr>
              <a:t>Core Services Overview for DPIO</a:t>
            </a:r>
          </a:p>
        </p:txBody>
      </p:sp>
      <p:grpSp>
        <p:nvGrpSpPr>
          <p:cNvPr id="6" name="Group 6"/>
          <p:cNvGrpSpPr/>
          <p:nvPr/>
        </p:nvGrpSpPr>
        <p:grpSpPr>
          <a:xfrm>
            <a:off x="5483760" y="1545192"/>
            <a:ext cx="3373237" cy="2641671"/>
            <a:chOff x="0" y="0"/>
            <a:chExt cx="4497650" cy="3522228"/>
          </a:xfrm>
        </p:grpSpPr>
        <p:sp>
          <p:nvSpPr>
            <p:cNvPr id="7" name="TextBox 7"/>
            <p:cNvSpPr txBox="1"/>
            <p:nvPr/>
          </p:nvSpPr>
          <p:spPr>
            <a:xfrm>
              <a:off x="0" y="-38100"/>
              <a:ext cx="4497650" cy="46228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FFFFFF"/>
                  </a:solidFill>
                  <a:latin typeface="Be Vietnam Ultra-Bold"/>
                  <a:ea typeface="Be Vietnam Ultra-Bold"/>
                  <a:cs typeface="Be Vietnam Ultra-Bold"/>
                  <a:sym typeface="Be Vietnam Ultra-Bold"/>
                </a:rPr>
                <a:t>Digital Strategy</a:t>
              </a:r>
            </a:p>
          </p:txBody>
        </p:sp>
        <p:sp>
          <p:nvSpPr>
            <p:cNvPr id="8" name="TextBox 8"/>
            <p:cNvSpPr txBox="1"/>
            <p:nvPr/>
          </p:nvSpPr>
          <p:spPr>
            <a:xfrm>
              <a:off x="0" y="681873"/>
              <a:ext cx="4497650" cy="2840355"/>
            </a:xfrm>
            <a:prstGeom prst="rect">
              <a:avLst/>
            </a:prstGeom>
          </p:spPr>
          <p:txBody>
            <a:bodyPr lIns="0" tIns="0" rIns="0" bIns="0" rtlCol="0" anchor="t">
              <a:spAutoFit/>
            </a:bodyPr>
            <a:lstStyle/>
            <a:p>
              <a:pPr marL="0" lvl="0" indent="0" algn="l">
                <a:lnSpc>
                  <a:spcPts val="2880"/>
                </a:lnSpc>
              </a:pPr>
              <a:r>
                <a:rPr lang="en-US" sz="1800" spc="36">
                  <a:solidFill>
                    <a:srgbClr val="FFFFFF"/>
                  </a:solidFill>
                  <a:latin typeface="Be Vietnam"/>
                  <a:ea typeface="Be Vietnam"/>
                  <a:cs typeface="Be Vietnam"/>
                  <a:sym typeface="Be Vietnam"/>
                </a:rPr>
                <a:t>We develop </a:t>
              </a:r>
              <a:r>
                <a:rPr lang="en-US" sz="1800" b="1" spc="36">
                  <a:solidFill>
                    <a:srgbClr val="FFFFFF"/>
                  </a:solidFill>
                  <a:latin typeface="Be Vietnam Ultra-Bold"/>
                  <a:ea typeface="Be Vietnam Ultra-Bold"/>
                  <a:cs typeface="Be Vietnam Ultra-Bold"/>
                  <a:sym typeface="Be Vietnam Ultra-Bold"/>
                </a:rPr>
                <a:t>tailored strategies</a:t>
              </a:r>
              <a:r>
                <a:rPr lang="en-US" sz="1800" spc="36">
                  <a:solidFill>
                    <a:srgbClr val="FFFFFF"/>
                  </a:solidFill>
                  <a:latin typeface="Be Vietnam"/>
                  <a:ea typeface="Be Vietnam"/>
                  <a:cs typeface="Be Vietnam"/>
                  <a:sym typeface="Be Vietnam"/>
                </a:rPr>
                <a:t> that align technology with business goals, ensuring a clear path to success in the digital landscape.</a:t>
              </a:r>
            </a:p>
          </p:txBody>
        </p:sp>
      </p:grpSp>
      <p:grpSp>
        <p:nvGrpSpPr>
          <p:cNvPr id="9" name="Group 9"/>
          <p:cNvGrpSpPr/>
          <p:nvPr/>
        </p:nvGrpSpPr>
        <p:grpSpPr>
          <a:xfrm>
            <a:off x="9684911" y="1545192"/>
            <a:ext cx="3373237" cy="3003621"/>
            <a:chOff x="0" y="0"/>
            <a:chExt cx="4497650" cy="4004828"/>
          </a:xfrm>
        </p:grpSpPr>
        <p:sp>
          <p:nvSpPr>
            <p:cNvPr id="10" name="TextBox 10"/>
            <p:cNvSpPr txBox="1"/>
            <p:nvPr/>
          </p:nvSpPr>
          <p:spPr>
            <a:xfrm>
              <a:off x="0" y="-38100"/>
              <a:ext cx="4497650" cy="46228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FFFFFF"/>
                  </a:solidFill>
                  <a:latin typeface="Be Vietnam Ultra-Bold"/>
                  <a:ea typeface="Be Vietnam Ultra-Bold"/>
                  <a:cs typeface="Be Vietnam Ultra-Bold"/>
                  <a:sym typeface="Be Vietnam Ultra-Bold"/>
                </a:rPr>
                <a:t>Custom Software</a:t>
              </a:r>
            </a:p>
          </p:txBody>
        </p:sp>
        <p:sp>
          <p:nvSpPr>
            <p:cNvPr id="11" name="TextBox 11"/>
            <p:cNvSpPr txBox="1"/>
            <p:nvPr/>
          </p:nvSpPr>
          <p:spPr>
            <a:xfrm>
              <a:off x="0" y="681873"/>
              <a:ext cx="4497650" cy="3322955"/>
            </a:xfrm>
            <a:prstGeom prst="rect">
              <a:avLst/>
            </a:prstGeom>
          </p:spPr>
          <p:txBody>
            <a:bodyPr lIns="0" tIns="0" rIns="0" bIns="0" rtlCol="0" anchor="t">
              <a:spAutoFit/>
            </a:bodyPr>
            <a:lstStyle/>
            <a:p>
              <a:pPr marL="0" lvl="0" indent="0" algn="l">
                <a:lnSpc>
                  <a:spcPts val="2880"/>
                </a:lnSpc>
              </a:pPr>
              <a:r>
                <a:rPr lang="en-US" sz="1800" spc="36">
                  <a:solidFill>
                    <a:srgbClr val="FFFFFF"/>
                  </a:solidFill>
                  <a:latin typeface="Be Vietnam"/>
                  <a:ea typeface="Be Vietnam"/>
                  <a:cs typeface="Be Vietnam"/>
                  <a:sym typeface="Be Vietnam"/>
                </a:rPr>
                <a:t>Our team creates </a:t>
              </a:r>
              <a:r>
                <a:rPr lang="en-US" sz="1800" b="1" spc="36">
                  <a:solidFill>
                    <a:srgbClr val="FFFFFF"/>
                  </a:solidFill>
                  <a:latin typeface="Be Vietnam Ultra-Bold"/>
                  <a:ea typeface="Be Vietnam Ultra-Bold"/>
                  <a:cs typeface="Be Vietnam Ultra-Bold"/>
                  <a:sym typeface="Be Vietnam Ultra-Bold"/>
                </a:rPr>
                <a:t>bespoke software solutions</a:t>
              </a:r>
              <a:r>
                <a:rPr lang="en-US" sz="1800" spc="36">
                  <a:solidFill>
                    <a:srgbClr val="FFFFFF"/>
                  </a:solidFill>
                  <a:latin typeface="Be Vietnam"/>
                  <a:ea typeface="Be Vietnam"/>
                  <a:cs typeface="Be Vietnam"/>
                  <a:sym typeface="Be Vietnam"/>
                </a:rPr>
                <a:t> designed to address unique business challenges, enhancing efficiency and boosting productivity through innovative technology.</a:t>
              </a:r>
            </a:p>
          </p:txBody>
        </p:sp>
      </p:grpSp>
      <p:grpSp>
        <p:nvGrpSpPr>
          <p:cNvPr id="12" name="Group 12"/>
          <p:cNvGrpSpPr/>
          <p:nvPr/>
        </p:nvGrpSpPr>
        <p:grpSpPr>
          <a:xfrm>
            <a:off x="13886063" y="1545192"/>
            <a:ext cx="3373237" cy="2641671"/>
            <a:chOff x="0" y="0"/>
            <a:chExt cx="4497650" cy="3522228"/>
          </a:xfrm>
        </p:grpSpPr>
        <p:sp>
          <p:nvSpPr>
            <p:cNvPr id="13" name="TextBox 13"/>
            <p:cNvSpPr txBox="1"/>
            <p:nvPr/>
          </p:nvSpPr>
          <p:spPr>
            <a:xfrm>
              <a:off x="0" y="-38100"/>
              <a:ext cx="4497650" cy="46228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FFFFFF"/>
                  </a:solidFill>
                  <a:latin typeface="Be Vietnam Ultra-Bold"/>
                  <a:ea typeface="Be Vietnam Ultra-Bold"/>
                  <a:cs typeface="Be Vietnam Ultra-Bold"/>
                  <a:sym typeface="Be Vietnam Ultra-Bold"/>
                </a:rPr>
                <a:t>AI Solutions</a:t>
              </a:r>
            </a:p>
          </p:txBody>
        </p:sp>
        <p:sp>
          <p:nvSpPr>
            <p:cNvPr id="14" name="TextBox 14"/>
            <p:cNvSpPr txBox="1"/>
            <p:nvPr/>
          </p:nvSpPr>
          <p:spPr>
            <a:xfrm>
              <a:off x="0" y="681873"/>
              <a:ext cx="4497650" cy="2840355"/>
            </a:xfrm>
            <a:prstGeom prst="rect">
              <a:avLst/>
            </a:prstGeom>
          </p:spPr>
          <p:txBody>
            <a:bodyPr lIns="0" tIns="0" rIns="0" bIns="0" rtlCol="0" anchor="t">
              <a:spAutoFit/>
            </a:bodyPr>
            <a:lstStyle/>
            <a:p>
              <a:pPr marL="0" lvl="0" indent="0" algn="l">
                <a:lnSpc>
                  <a:spcPts val="2880"/>
                </a:lnSpc>
              </a:pPr>
              <a:r>
                <a:rPr lang="en-US" sz="1800" spc="36">
                  <a:solidFill>
                    <a:srgbClr val="FFFFFF"/>
                  </a:solidFill>
                  <a:latin typeface="Be Vietnam"/>
                  <a:ea typeface="Be Vietnam"/>
                  <a:cs typeface="Be Vietnam"/>
                  <a:sym typeface="Be Vietnam"/>
                </a:rPr>
                <a:t>We implement advanced </a:t>
              </a:r>
              <a:r>
                <a:rPr lang="en-US" sz="1800" b="1" spc="36">
                  <a:solidFill>
                    <a:srgbClr val="FFFFFF"/>
                  </a:solidFill>
                  <a:latin typeface="Be Vietnam Ultra-Bold"/>
                  <a:ea typeface="Be Vietnam Ultra-Bold"/>
                  <a:cs typeface="Be Vietnam Ultra-Bold"/>
                  <a:sym typeface="Be Vietnam Ultra-Bold"/>
                </a:rPr>
                <a:t>AI and automation</a:t>
              </a:r>
              <a:r>
                <a:rPr lang="en-US" sz="1800" spc="36">
                  <a:solidFill>
                    <a:srgbClr val="FFFFFF"/>
                  </a:solidFill>
                  <a:latin typeface="Be Vietnam"/>
                  <a:ea typeface="Be Vietnam"/>
                  <a:cs typeface="Be Vietnam"/>
                  <a:sym typeface="Be Vietnam"/>
                </a:rPr>
                <a:t> tools that streamline operations, reduce costs, and improve decision-making, positioning businesses for future growth.</a:t>
              </a:r>
            </a:p>
          </p:txBody>
        </p:sp>
      </p:grpSp>
      <p:sp>
        <p:nvSpPr>
          <p:cNvPr id="15" name="Freeform 15"/>
          <p:cNvSpPr/>
          <p:nvPr/>
        </p:nvSpPr>
        <p:spPr>
          <a:xfrm flipH="1">
            <a:off x="15972776" y="8020898"/>
            <a:ext cx="1286524" cy="1237402"/>
          </a:xfrm>
          <a:custGeom>
            <a:avLst/>
            <a:gdLst/>
            <a:ahLst/>
            <a:cxnLst/>
            <a:rect l="l" t="t" r="r" b="b"/>
            <a:pathLst>
              <a:path w="1286524" h="1237402">
                <a:moveTo>
                  <a:pt x="1286524" y="0"/>
                </a:moveTo>
                <a:lnTo>
                  <a:pt x="0" y="0"/>
                </a:lnTo>
                <a:lnTo>
                  <a:pt x="0" y="1237402"/>
                </a:lnTo>
                <a:lnTo>
                  <a:pt x="1286524" y="1237402"/>
                </a:lnTo>
                <a:lnTo>
                  <a:pt x="128652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111" b="-8111"/>
            </a:stretch>
          </a:blipFill>
        </p:spPr>
        <p:txBody>
          <a:bodyPr/>
          <a:lstStyle/>
          <a:p>
            <a:endParaRPr lang="en-AU"/>
          </a:p>
        </p:txBody>
      </p:sp>
      <p:grpSp>
        <p:nvGrpSpPr>
          <p:cNvPr id="3" name="Group 3"/>
          <p:cNvGrpSpPr/>
          <p:nvPr/>
        </p:nvGrpSpPr>
        <p:grpSpPr>
          <a:xfrm>
            <a:off x="1028700" y="2962458"/>
            <a:ext cx="8843847" cy="6295842"/>
            <a:chOff x="0" y="0"/>
            <a:chExt cx="1370143" cy="975391"/>
          </a:xfrm>
        </p:grpSpPr>
        <p:sp>
          <p:nvSpPr>
            <p:cNvPr id="4" name="Freeform 4"/>
            <p:cNvSpPr/>
            <p:nvPr/>
          </p:nvSpPr>
          <p:spPr>
            <a:xfrm>
              <a:off x="0" y="0"/>
              <a:ext cx="1370143" cy="975391"/>
            </a:xfrm>
            <a:custGeom>
              <a:avLst/>
              <a:gdLst/>
              <a:ahLst/>
              <a:cxnLst/>
              <a:rect l="l" t="t" r="r" b="b"/>
              <a:pathLst>
                <a:path w="1370143" h="975391">
                  <a:moveTo>
                    <a:pt x="23636" y="0"/>
                  </a:moveTo>
                  <a:lnTo>
                    <a:pt x="1346508" y="0"/>
                  </a:lnTo>
                  <a:cubicBezTo>
                    <a:pt x="1359561" y="0"/>
                    <a:pt x="1370143" y="10582"/>
                    <a:pt x="1370143" y="23636"/>
                  </a:cubicBezTo>
                  <a:lnTo>
                    <a:pt x="1370143" y="951755"/>
                  </a:lnTo>
                  <a:cubicBezTo>
                    <a:pt x="1370143" y="958024"/>
                    <a:pt x="1367653" y="964035"/>
                    <a:pt x="1363221" y="968468"/>
                  </a:cubicBezTo>
                  <a:cubicBezTo>
                    <a:pt x="1358788" y="972901"/>
                    <a:pt x="1352776" y="975391"/>
                    <a:pt x="1346508" y="975391"/>
                  </a:cubicBezTo>
                  <a:lnTo>
                    <a:pt x="23636" y="975391"/>
                  </a:lnTo>
                  <a:cubicBezTo>
                    <a:pt x="10582" y="975391"/>
                    <a:pt x="0" y="964809"/>
                    <a:pt x="0" y="951755"/>
                  </a:cubicBezTo>
                  <a:lnTo>
                    <a:pt x="0" y="23636"/>
                  </a:lnTo>
                  <a:cubicBezTo>
                    <a:pt x="0" y="10582"/>
                    <a:pt x="10582" y="0"/>
                    <a:pt x="23636" y="0"/>
                  </a:cubicBezTo>
                  <a:close/>
                </a:path>
              </a:pathLst>
            </a:custGeom>
            <a:blipFill>
              <a:blip r:embed="rId4"/>
              <a:stretch>
                <a:fillRect t="-10666" b="-10666"/>
              </a:stretch>
            </a:blipFill>
          </p:spPr>
          <p:txBody>
            <a:bodyPr/>
            <a:lstStyle/>
            <a:p>
              <a:endParaRPr lang="en-AU"/>
            </a:p>
          </p:txBody>
        </p:sp>
      </p:grpSp>
      <p:grpSp>
        <p:nvGrpSpPr>
          <p:cNvPr id="5" name="Group 5"/>
          <p:cNvGrpSpPr/>
          <p:nvPr/>
        </p:nvGrpSpPr>
        <p:grpSpPr>
          <a:xfrm>
            <a:off x="10877308" y="3992374"/>
            <a:ext cx="6022648" cy="5265926"/>
            <a:chOff x="0" y="0"/>
            <a:chExt cx="8030197" cy="7021234"/>
          </a:xfrm>
        </p:grpSpPr>
        <p:sp>
          <p:nvSpPr>
            <p:cNvPr id="6" name="TextBox 6"/>
            <p:cNvSpPr txBox="1"/>
            <p:nvPr/>
          </p:nvSpPr>
          <p:spPr>
            <a:xfrm>
              <a:off x="0" y="1991537"/>
              <a:ext cx="8030197" cy="46228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FFFFFF"/>
                  </a:solidFill>
                  <a:latin typeface="Be Vietnam Ultra-Bold"/>
                  <a:ea typeface="Be Vietnam Ultra-Bold"/>
                  <a:cs typeface="Be Vietnam Ultra-Bold"/>
                  <a:sym typeface="Be Vietnam Ultra-Bold"/>
                </a:rPr>
                <a:t>Discover &amp; Design</a:t>
              </a:r>
            </a:p>
          </p:txBody>
        </p:sp>
        <p:sp>
          <p:nvSpPr>
            <p:cNvPr id="7" name="TextBox 7"/>
            <p:cNvSpPr txBox="1"/>
            <p:nvPr/>
          </p:nvSpPr>
          <p:spPr>
            <a:xfrm>
              <a:off x="0" y="2711509"/>
              <a:ext cx="8030197" cy="1392687"/>
            </a:xfrm>
            <a:prstGeom prst="rect">
              <a:avLst/>
            </a:prstGeom>
          </p:spPr>
          <p:txBody>
            <a:bodyPr lIns="0" tIns="0" rIns="0" bIns="0" rtlCol="0" anchor="t">
              <a:spAutoFit/>
            </a:bodyPr>
            <a:lstStyle/>
            <a:p>
              <a:pPr marL="0" lvl="0" indent="0" algn="l">
                <a:lnSpc>
                  <a:spcPts val="2880"/>
                </a:lnSpc>
              </a:pPr>
              <a:r>
                <a:rPr lang="en-US" sz="1800" spc="36">
                  <a:solidFill>
                    <a:srgbClr val="FFFFFF"/>
                  </a:solidFill>
                  <a:latin typeface="Be Vietnam"/>
                  <a:ea typeface="Be Vietnam"/>
                  <a:cs typeface="Be Vietnam"/>
                  <a:sym typeface="Be Vietnam"/>
                </a:rPr>
                <a:t>In the first two steps, we analyze needs and create tailored strategies for effective digital transformation.</a:t>
              </a:r>
            </a:p>
          </p:txBody>
        </p:sp>
        <p:sp>
          <p:nvSpPr>
            <p:cNvPr id="8" name="TextBox 8"/>
            <p:cNvSpPr txBox="1"/>
            <p:nvPr/>
          </p:nvSpPr>
          <p:spPr>
            <a:xfrm>
              <a:off x="0" y="4908706"/>
              <a:ext cx="8030197" cy="46228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FFFFFF"/>
                  </a:solidFill>
                  <a:latin typeface="Be Vietnam Ultra-Bold"/>
                  <a:ea typeface="Be Vietnam Ultra-Bold"/>
                  <a:cs typeface="Be Vietnam Ultra-Bold"/>
                  <a:sym typeface="Be Vietnam Ultra-Bold"/>
                </a:rPr>
                <a:t>Develop &amp; Deploy</a:t>
              </a:r>
            </a:p>
          </p:txBody>
        </p:sp>
        <p:sp>
          <p:nvSpPr>
            <p:cNvPr id="9" name="TextBox 9"/>
            <p:cNvSpPr txBox="1"/>
            <p:nvPr/>
          </p:nvSpPr>
          <p:spPr>
            <a:xfrm>
              <a:off x="0" y="5628679"/>
              <a:ext cx="8030197" cy="1392555"/>
            </a:xfrm>
            <a:prstGeom prst="rect">
              <a:avLst/>
            </a:prstGeom>
          </p:spPr>
          <p:txBody>
            <a:bodyPr lIns="0" tIns="0" rIns="0" bIns="0" rtlCol="0" anchor="t">
              <a:spAutoFit/>
            </a:bodyPr>
            <a:lstStyle/>
            <a:p>
              <a:pPr marL="0" lvl="0" indent="0" algn="l">
                <a:lnSpc>
                  <a:spcPts val="2880"/>
                </a:lnSpc>
              </a:pPr>
              <a:r>
                <a:rPr lang="en-US" sz="1800" spc="36">
                  <a:solidFill>
                    <a:srgbClr val="FFFFFF"/>
                  </a:solidFill>
                  <a:latin typeface="Be Vietnam"/>
                  <a:ea typeface="Be Vietnam"/>
                  <a:cs typeface="Be Vietnam"/>
                  <a:sym typeface="Be Vietnam"/>
                </a:rPr>
                <a:t>The final steps focus on implementing solutions and ensuring smooth integration and ongoing support for clients.</a:t>
              </a:r>
            </a:p>
          </p:txBody>
        </p:sp>
        <p:sp>
          <p:nvSpPr>
            <p:cNvPr id="10" name="Freeform 10"/>
            <p:cNvSpPr/>
            <p:nvPr/>
          </p:nvSpPr>
          <p:spPr>
            <a:xfrm flipH="1">
              <a:off x="1612747" y="484025"/>
              <a:ext cx="2576665" cy="707412"/>
            </a:xfrm>
            <a:custGeom>
              <a:avLst/>
              <a:gdLst/>
              <a:ahLst/>
              <a:cxnLst/>
              <a:rect l="l" t="t" r="r" b="b"/>
              <a:pathLst>
                <a:path w="2576665" h="707412">
                  <a:moveTo>
                    <a:pt x="2576665" y="0"/>
                  </a:moveTo>
                  <a:lnTo>
                    <a:pt x="0" y="0"/>
                  </a:lnTo>
                  <a:lnTo>
                    <a:pt x="0" y="707412"/>
                  </a:lnTo>
                  <a:lnTo>
                    <a:pt x="2576665" y="707412"/>
                  </a:lnTo>
                  <a:lnTo>
                    <a:pt x="2576665"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AU"/>
            </a:p>
          </p:txBody>
        </p:sp>
        <p:sp>
          <p:nvSpPr>
            <p:cNvPr id="11" name="Freeform 11"/>
            <p:cNvSpPr/>
            <p:nvPr/>
          </p:nvSpPr>
          <p:spPr>
            <a:xfrm>
              <a:off x="0" y="0"/>
              <a:ext cx="1356709" cy="1191437"/>
            </a:xfrm>
            <a:custGeom>
              <a:avLst/>
              <a:gdLst/>
              <a:ahLst/>
              <a:cxnLst/>
              <a:rect l="l" t="t" r="r" b="b"/>
              <a:pathLst>
                <a:path w="1356709" h="1191437">
                  <a:moveTo>
                    <a:pt x="0" y="0"/>
                  </a:moveTo>
                  <a:lnTo>
                    <a:pt x="1356709" y="0"/>
                  </a:lnTo>
                  <a:lnTo>
                    <a:pt x="1356709" y="1191437"/>
                  </a:lnTo>
                  <a:lnTo>
                    <a:pt x="0" y="11914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grpSp>
      <p:sp>
        <p:nvSpPr>
          <p:cNvPr id="12" name="TextBox 12"/>
          <p:cNvSpPr txBox="1"/>
          <p:nvPr/>
        </p:nvSpPr>
        <p:spPr>
          <a:xfrm>
            <a:off x="1163702" y="1026488"/>
            <a:ext cx="15892563" cy="1457325"/>
          </a:xfrm>
          <a:prstGeom prst="rect">
            <a:avLst/>
          </a:prstGeom>
        </p:spPr>
        <p:txBody>
          <a:bodyPr lIns="0" tIns="0" rIns="0" bIns="0" rtlCol="0" anchor="t">
            <a:spAutoFit/>
          </a:bodyPr>
          <a:lstStyle/>
          <a:p>
            <a:pPr marL="0" lvl="0" indent="0" algn="l">
              <a:lnSpc>
                <a:spcPts val="11519"/>
              </a:lnSpc>
            </a:pPr>
            <a:r>
              <a:rPr lang="en-US" sz="9600">
                <a:solidFill>
                  <a:srgbClr val="FFFFFF"/>
                </a:solidFill>
                <a:latin typeface="Roca Two"/>
                <a:ea typeface="Roca Two"/>
                <a:cs typeface="Roca Two"/>
                <a:sym typeface="Roca Two"/>
              </a:rPr>
              <a:t>Our 4-Step Approach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111" b="-8111"/>
            </a:stretch>
          </a:blipFill>
        </p:spPr>
        <p:txBody>
          <a:bodyPr/>
          <a:lstStyle/>
          <a:p>
            <a:endParaRPr lang="en-AU"/>
          </a:p>
        </p:txBody>
      </p:sp>
      <p:sp>
        <p:nvSpPr>
          <p:cNvPr id="3" name="AutoShape 3"/>
          <p:cNvSpPr/>
          <p:nvPr/>
        </p:nvSpPr>
        <p:spPr>
          <a:xfrm flipV="1">
            <a:off x="9567040" y="1047750"/>
            <a:ext cx="7692260" cy="0"/>
          </a:xfrm>
          <a:prstGeom prst="line">
            <a:avLst/>
          </a:prstGeom>
          <a:ln w="38100" cap="flat">
            <a:solidFill>
              <a:srgbClr val="ECEEEF"/>
            </a:solidFill>
            <a:prstDash val="solid"/>
            <a:headEnd type="none" w="sm" len="sm"/>
            <a:tailEnd type="none" w="sm" len="sm"/>
          </a:ln>
        </p:spPr>
        <p:txBody>
          <a:bodyPr/>
          <a:lstStyle/>
          <a:p>
            <a:endParaRPr lang="en-AU"/>
          </a:p>
        </p:txBody>
      </p:sp>
      <p:sp>
        <p:nvSpPr>
          <p:cNvPr id="4" name="Freeform 4"/>
          <p:cNvSpPr/>
          <p:nvPr/>
        </p:nvSpPr>
        <p:spPr>
          <a:xfrm>
            <a:off x="1028700" y="7865764"/>
            <a:ext cx="1402738" cy="1392536"/>
          </a:xfrm>
          <a:custGeom>
            <a:avLst/>
            <a:gdLst/>
            <a:ahLst/>
            <a:cxnLst/>
            <a:rect l="l" t="t" r="r" b="b"/>
            <a:pathLst>
              <a:path w="1402738" h="1392536">
                <a:moveTo>
                  <a:pt x="0" y="0"/>
                </a:moveTo>
                <a:lnTo>
                  <a:pt x="1402738" y="0"/>
                </a:lnTo>
                <a:lnTo>
                  <a:pt x="1402738" y="1392536"/>
                </a:lnTo>
                <a:lnTo>
                  <a:pt x="0" y="1392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5" name="Freeform 5"/>
          <p:cNvSpPr/>
          <p:nvPr/>
        </p:nvSpPr>
        <p:spPr>
          <a:xfrm>
            <a:off x="2832654" y="7865764"/>
            <a:ext cx="1276069" cy="1392536"/>
          </a:xfrm>
          <a:custGeom>
            <a:avLst/>
            <a:gdLst/>
            <a:ahLst/>
            <a:cxnLst/>
            <a:rect l="l" t="t" r="r" b="b"/>
            <a:pathLst>
              <a:path w="1276069" h="1392536">
                <a:moveTo>
                  <a:pt x="0" y="0"/>
                </a:moveTo>
                <a:lnTo>
                  <a:pt x="1276070" y="0"/>
                </a:lnTo>
                <a:lnTo>
                  <a:pt x="1276070" y="1392536"/>
                </a:lnTo>
                <a:lnTo>
                  <a:pt x="0" y="13925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6" name="Freeform 6"/>
          <p:cNvSpPr/>
          <p:nvPr/>
        </p:nvSpPr>
        <p:spPr>
          <a:xfrm>
            <a:off x="4508774" y="7865764"/>
            <a:ext cx="1384940" cy="1392536"/>
          </a:xfrm>
          <a:custGeom>
            <a:avLst/>
            <a:gdLst/>
            <a:ahLst/>
            <a:cxnLst/>
            <a:rect l="l" t="t" r="r" b="b"/>
            <a:pathLst>
              <a:path w="1384940" h="1392536">
                <a:moveTo>
                  <a:pt x="0" y="0"/>
                </a:moveTo>
                <a:lnTo>
                  <a:pt x="1384940" y="0"/>
                </a:lnTo>
                <a:lnTo>
                  <a:pt x="1384940" y="1392536"/>
                </a:lnTo>
                <a:lnTo>
                  <a:pt x="0" y="1392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7" name="TextBox 7"/>
          <p:cNvSpPr txBox="1"/>
          <p:nvPr/>
        </p:nvSpPr>
        <p:spPr>
          <a:xfrm>
            <a:off x="1028700" y="1028700"/>
            <a:ext cx="7778086" cy="2527798"/>
          </a:xfrm>
          <a:prstGeom prst="rect">
            <a:avLst/>
          </a:prstGeom>
        </p:spPr>
        <p:txBody>
          <a:bodyPr lIns="0" tIns="0" rIns="0" bIns="0" rtlCol="0" anchor="t">
            <a:spAutoFit/>
          </a:bodyPr>
          <a:lstStyle/>
          <a:p>
            <a:pPr marL="0" lvl="0" indent="0" algn="l">
              <a:lnSpc>
                <a:spcPts val="9990"/>
              </a:lnSpc>
            </a:pPr>
            <a:r>
              <a:rPr lang="en-US" sz="8325">
                <a:solidFill>
                  <a:srgbClr val="FFFFFF"/>
                </a:solidFill>
                <a:latin typeface="Roca Two"/>
                <a:ea typeface="Roca Two"/>
                <a:cs typeface="Roca Two"/>
                <a:sym typeface="Roca Two"/>
              </a:rPr>
              <a:t>Why Choose DPIO?</a:t>
            </a:r>
          </a:p>
        </p:txBody>
      </p:sp>
      <p:grpSp>
        <p:nvGrpSpPr>
          <p:cNvPr id="8" name="Group 8"/>
          <p:cNvGrpSpPr/>
          <p:nvPr/>
        </p:nvGrpSpPr>
        <p:grpSpPr>
          <a:xfrm>
            <a:off x="9567040" y="1717524"/>
            <a:ext cx="7294082" cy="1918685"/>
            <a:chOff x="0" y="0"/>
            <a:chExt cx="9725443" cy="2558247"/>
          </a:xfrm>
        </p:grpSpPr>
        <p:sp>
          <p:nvSpPr>
            <p:cNvPr id="9" name="TextBox 9"/>
            <p:cNvSpPr txBox="1"/>
            <p:nvPr/>
          </p:nvSpPr>
          <p:spPr>
            <a:xfrm>
              <a:off x="0" y="-38100"/>
              <a:ext cx="9725443" cy="46228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FFFFFF"/>
                  </a:solidFill>
                  <a:latin typeface="Be Vietnam Ultra-Bold"/>
                  <a:ea typeface="Be Vietnam Ultra-Bold"/>
                  <a:cs typeface="Be Vietnam Ultra-Bold"/>
                  <a:sym typeface="Be Vietnam Ultra-Bold"/>
                </a:rPr>
                <a:t>Transformative Solutions</a:t>
              </a:r>
            </a:p>
          </p:txBody>
        </p:sp>
        <p:sp>
          <p:nvSpPr>
            <p:cNvPr id="10" name="TextBox 10"/>
            <p:cNvSpPr txBox="1"/>
            <p:nvPr/>
          </p:nvSpPr>
          <p:spPr>
            <a:xfrm>
              <a:off x="0" y="683091"/>
              <a:ext cx="9725443" cy="1875156"/>
            </a:xfrm>
            <a:prstGeom prst="rect">
              <a:avLst/>
            </a:prstGeom>
          </p:spPr>
          <p:txBody>
            <a:bodyPr lIns="0" tIns="0" rIns="0" bIns="0" rtlCol="0" anchor="t">
              <a:spAutoFit/>
            </a:bodyPr>
            <a:lstStyle/>
            <a:p>
              <a:pPr marL="0" lvl="0" indent="0" algn="l">
                <a:lnSpc>
                  <a:spcPts val="2879"/>
                </a:lnSpc>
              </a:pPr>
              <a:r>
                <a:rPr lang="en-US" sz="1799" spc="35">
                  <a:solidFill>
                    <a:srgbClr val="FFFFFF"/>
                  </a:solidFill>
                  <a:latin typeface="Be Vietnam"/>
                  <a:ea typeface="Be Vietnam"/>
                  <a:cs typeface="Be Vietnam"/>
                  <a:sym typeface="Be Vietnam"/>
                </a:rPr>
                <a:t>Without DPIO, businesses often face </a:t>
              </a:r>
              <a:r>
                <a:rPr lang="en-US" sz="1799" b="1" spc="35">
                  <a:solidFill>
                    <a:srgbClr val="FFFFFF"/>
                  </a:solidFill>
                  <a:latin typeface="Be Vietnam Ultra-Bold"/>
                  <a:ea typeface="Be Vietnam Ultra-Bold"/>
                  <a:cs typeface="Be Vietnam Ultra-Bold"/>
                  <a:sym typeface="Be Vietnam Ultra-Bold"/>
                </a:rPr>
                <a:t>chaos and inefficiency</a:t>
              </a:r>
              <a:r>
                <a:rPr lang="en-US" sz="1799" spc="35">
                  <a:solidFill>
                    <a:srgbClr val="FFFFFF"/>
                  </a:solidFill>
                  <a:latin typeface="Be Vietnam"/>
                  <a:ea typeface="Be Vietnam"/>
                  <a:cs typeface="Be Vietnam"/>
                  <a:sym typeface="Be Vietnam"/>
                </a:rPr>
                <a:t>, leading to missed opportunities and increased costs. Outdated systems and unclear strategies hinder progress and stifle innovation.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111" b="-8111"/>
            </a:stretch>
          </a:blipFill>
        </p:spPr>
        <p:txBody>
          <a:bodyPr/>
          <a:lstStyle/>
          <a:p>
            <a:endParaRPr lang="en-AU"/>
          </a:p>
        </p:txBody>
      </p:sp>
      <p:grpSp>
        <p:nvGrpSpPr>
          <p:cNvPr id="3" name="Group 3"/>
          <p:cNvGrpSpPr/>
          <p:nvPr/>
        </p:nvGrpSpPr>
        <p:grpSpPr>
          <a:xfrm>
            <a:off x="10394095" y="1028700"/>
            <a:ext cx="5472166" cy="8229600"/>
            <a:chOff x="0" y="0"/>
            <a:chExt cx="969656" cy="1458268"/>
          </a:xfrm>
        </p:grpSpPr>
        <p:sp>
          <p:nvSpPr>
            <p:cNvPr id="4" name="Freeform 4"/>
            <p:cNvSpPr/>
            <p:nvPr/>
          </p:nvSpPr>
          <p:spPr>
            <a:xfrm>
              <a:off x="0" y="0"/>
              <a:ext cx="969656" cy="1458267"/>
            </a:xfrm>
            <a:custGeom>
              <a:avLst/>
              <a:gdLst/>
              <a:ahLst/>
              <a:cxnLst/>
              <a:rect l="l" t="t" r="r" b="b"/>
              <a:pathLst>
                <a:path w="969656" h="1458267">
                  <a:moveTo>
                    <a:pt x="38199" y="0"/>
                  </a:moveTo>
                  <a:lnTo>
                    <a:pt x="931457" y="0"/>
                  </a:lnTo>
                  <a:cubicBezTo>
                    <a:pt x="952554" y="0"/>
                    <a:pt x="969656" y="17102"/>
                    <a:pt x="969656" y="38199"/>
                  </a:cubicBezTo>
                  <a:lnTo>
                    <a:pt x="969656" y="1420068"/>
                  </a:lnTo>
                  <a:cubicBezTo>
                    <a:pt x="969656" y="1441165"/>
                    <a:pt x="952554" y="1458267"/>
                    <a:pt x="931457" y="1458267"/>
                  </a:cubicBezTo>
                  <a:lnTo>
                    <a:pt x="38199" y="1458267"/>
                  </a:lnTo>
                  <a:cubicBezTo>
                    <a:pt x="17102" y="1458267"/>
                    <a:pt x="0" y="1441165"/>
                    <a:pt x="0" y="1420068"/>
                  </a:cubicBezTo>
                  <a:lnTo>
                    <a:pt x="0" y="38199"/>
                  </a:lnTo>
                  <a:cubicBezTo>
                    <a:pt x="0" y="17102"/>
                    <a:pt x="17102" y="0"/>
                    <a:pt x="38199" y="0"/>
                  </a:cubicBezTo>
                  <a:close/>
                </a:path>
              </a:pathLst>
            </a:custGeom>
            <a:blipFill>
              <a:blip r:embed="rId4"/>
              <a:stretch>
                <a:fillRect l="-8088" r="-8088"/>
              </a:stretch>
            </a:blipFill>
          </p:spPr>
          <p:txBody>
            <a:bodyPr/>
            <a:lstStyle/>
            <a:p>
              <a:endParaRPr lang="en-AU"/>
            </a:p>
          </p:txBody>
        </p:sp>
      </p:grpSp>
      <p:sp>
        <p:nvSpPr>
          <p:cNvPr id="5" name="Freeform 5"/>
          <p:cNvSpPr/>
          <p:nvPr/>
        </p:nvSpPr>
        <p:spPr>
          <a:xfrm>
            <a:off x="16144759" y="8143759"/>
            <a:ext cx="1114541" cy="1114541"/>
          </a:xfrm>
          <a:custGeom>
            <a:avLst/>
            <a:gdLst/>
            <a:ahLst/>
            <a:cxnLst/>
            <a:rect l="l" t="t" r="r" b="b"/>
            <a:pathLst>
              <a:path w="1114541" h="1114541">
                <a:moveTo>
                  <a:pt x="0" y="0"/>
                </a:moveTo>
                <a:lnTo>
                  <a:pt x="1114541" y="0"/>
                </a:lnTo>
                <a:lnTo>
                  <a:pt x="1114541" y="1114541"/>
                </a:lnTo>
                <a:lnTo>
                  <a:pt x="0" y="11145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6" name="Freeform 6"/>
          <p:cNvSpPr/>
          <p:nvPr/>
        </p:nvSpPr>
        <p:spPr>
          <a:xfrm rot="2814625">
            <a:off x="15786003" y="5821075"/>
            <a:ext cx="1822440" cy="1653451"/>
          </a:xfrm>
          <a:custGeom>
            <a:avLst/>
            <a:gdLst/>
            <a:ahLst/>
            <a:cxnLst/>
            <a:rect l="l" t="t" r="r" b="b"/>
            <a:pathLst>
              <a:path w="1822440" h="1653451">
                <a:moveTo>
                  <a:pt x="0" y="0"/>
                </a:moveTo>
                <a:lnTo>
                  <a:pt x="1822441" y="0"/>
                </a:lnTo>
                <a:lnTo>
                  <a:pt x="1822441" y="1653451"/>
                </a:lnTo>
                <a:lnTo>
                  <a:pt x="0" y="16534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7" name="TextBox 7"/>
          <p:cNvSpPr txBox="1"/>
          <p:nvPr/>
        </p:nvSpPr>
        <p:spPr>
          <a:xfrm>
            <a:off x="1028700" y="1028700"/>
            <a:ext cx="7922047" cy="1245120"/>
          </a:xfrm>
          <a:prstGeom prst="rect">
            <a:avLst/>
          </a:prstGeom>
        </p:spPr>
        <p:txBody>
          <a:bodyPr lIns="0" tIns="0" rIns="0" bIns="0" rtlCol="0" anchor="t">
            <a:spAutoFit/>
          </a:bodyPr>
          <a:lstStyle/>
          <a:p>
            <a:pPr marL="0" lvl="0" indent="0" algn="l">
              <a:lnSpc>
                <a:spcPts val="9857"/>
              </a:lnSpc>
            </a:pPr>
            <a:r>
              <a:rPr lang="en-US" sz="8214">
                <a:solidFill>
                  <a:srgbClr val="FFFFFF"/>
                </a:solidFill>
                <a:latin typeface="Roca Two"/>
                <a:ea typeface="Roca Two"/>
                <a:cs typeface="Roca Two"/>
                <a:sym typeface="Roca Two"/>
              </a:rPr>
              <a:t>Client Success</a:t>
            </a:r>
          </a:p>
        </p:txBody>
      </p:sp>
      <p:sp>
        <p:nvSpPr>
          <p:cNvPr id="8" name="TextBox 8"/>
          <p:cNvSpPr txBox="1"/>
          <p:nvPr/>
        </p:nvSpPr>
        <p:spPr>
          <a:xfrm>
            <a:off x="1011923" y="3491865"/>
            <a:ext cx="3977800" cy="3595066"/>
          </a:xfrm>
          <a:prstGeom prst="rect">
            <a:avLst/>
          </a:prstGeom>
        </p:spPr>
        <p:txBody>
          <a:bodyPr lIns="0" tIns="0" rIns="0" bIns="0" rtlCol="0" anchor="t">
            <a:spAutoFit/>
          </a:bodyPr>
          <a:lstStyle/>
          <a:p>
            <a:pPr marL="0" lvl="0" indent="0" algn="l">
              <a:lnSpc>
                <a:spcPts val="2879"/>
              </a:lnSpc>
            </a:pPr>
            <a:r>
              <a:rPr lang="en-US" sz="1799" spc="35">
                <a:solidFill>
                  <a:srgbClr val="FFFFFF"/>
                </a:solidFill>
                <a:latin typeface="Be Vietnam"/>
                <a:ea typeface="Be Vietnam"/>
                <a:cs typeface="Be Vietnam"/>
                <a:sym typeface="Be Vietnam"/>
              </a:rPr>
              <a:t>Our collaboration with </a:t>
            </a:r>
            <a:r>
              <a:rPr lang="en-US" sz="1799" b="1" spc="35">
                <a:solidFill>
                  <a:srgbClr val="FFFFFF"/>
                </a:solidFill>
                <a:latin typeface="Be Vietnam Ultra-Bold"/>
                <a:ea typeface="Be Vietnam Ultra-Bold"/>
                <a:cs typeface="Be Vietnam Ultra-Bold"/>
                <a:sym typeface="Be Vietnam Ultra-Bold"/>
              </a:rPr>
              <a:t>Aboriginal Counseling Services of Alberta</a:t>
            </a:r>
            <a:r>
              <a:rPr lang="en-US" sz="1799" spc="35">
                <a:solidFill>
                  <a:srgbClr val="FFFFFF"/>
                </a:solidFill>
                <a:latin typeface="Be Vietnam"/>
                <a:ea typeface="Be Vietnam"/>
                <a:cs typeface="Be Vietnam"/>
                <a:sym typeface="Be Vietnam"/>
              </a:rPr>
              <a:t> highlights the strength of AI-driven solutions. By streamlining their processes, they achieved significant results, including a </a:t>
            </a:r>
            <a:r>
              <a:rPr lang="en-US" sz="1799" b="1" spc="35">
                <a:solidFill>
                  <a:srgbClr val="FFFFFF"/>
                </a:solidFill>
                <a:latin typeface="Be Vietnam Ultra-Bold"/>
                <a:ea typeface="Be Vietnam Ultra-Bold"/>
                <a:cs typeface="Be Vietnam Ultra-Bold"/>
                <a:sym typeface="Be Vietnam Ultra-Bold"/>
              </a:rPr>
              <a:t>40% cut in costs</a:t>
            </a:r>
            <a:r>
              <a:rPr lang="en-US" sz="1799" spc="35">
                <a:solidFill>
                  <a:srgbClr val="FFFFFF"/>
                </a:solidFill>
                <a:latin typeface="Be Vietnam"/>
                <a:ea typeface="Be Vietnam"/>
                <a:cs typeface="Be Vietnam"/>
                <a:sym typeface="Be Vietnam"/>
              </a:rPr>
              <a:t>. This case study emphasises the role of innovative technology in today's market landscape.</a:t>
            </a:r>
          </a:p>
        </p:txBody>
      </p:sp>
      <p:sp>
        <p:nvSpPr>
          <p:cNvPr id="9" name="TextBox 9"/>
          <p:cNvSpPr txBox="1"/>
          <p:nvPr/>
        </p:nvSpPr>
        <p:spPr>
          <a:xfrm>
            <a:off x="5711397" y="3491865"/>
            <a:ext cx="3977800" cy="3957049"/>
          </a:xfrm>
          <a:prstGeom prst="rect">
            <a:avLst/>
          </a:prstGeom>
        </p:spPr>
        <p:txBody>
          <a:bodyPr lIns="0" tIns="0" rIns="0" bIns="0" rtlCol="0" anchor="t">
            <a:spAutoFit/>
          </a:bodyPr>
          <a:lstStyle/>
          <a:p>
            <a:pPr marL="0" lvl="0" indent="0" algn="l">
              <a:lnSpc>
                <a:spcPts val="2879"/>
              </a:lnSpc>
            </a:pPr>
            <a:r>
              <a:rPr lang="en-US" sz="1799" spc="35">
                <a:solidFill>
                  <a:srgbClr val="FFFFFF"/>
                </a:solidFill>
                <a:latin typeface="Be Vietnam"/>
                <a:ea typeface="Be Vietnam"/>
                <a:cs typeface="Be Vietnam"/>
                <a:sym typeface="Be Vietnam"/>
              </a:rPr>
              <a:t>Further, the adaptability of our strategies allowed </a:t>
            </a:r>
            <a:r>
              <a:rPr lang="en-US" sz="1799" b="1" spc="35">
                <a:solidFill>
                  <a:srgbClr val="FFFFFF"/>
                </a:solidFill>
                <a:latin typeface="Be Vietnam Ultra-Bold"/>
                <a:ea typeface="Be Vietnam Ultra-Bold"/>
                <a:cs typeface="Be Vietnam Ultra-Bold"/>
                <a:sym typeface="Be Vietnam Ultra-Bold"/>
              </a:rPr>
              <a:t>ACSA</a:t>
            </a:r>
            <a:r>
              <a:rPr lang="en-US" sz="1799" spc="35">
                <a:solidFill>
                  <a:srgbClr val="FFFFFF"/>
                </a:solidFill>
                <a:latin typeface="Be Vietnam"/>
                <a:ea typeface="Be Vietnam"/>
                <a:cs typeface="Be Vietnam"/>
                <a:sym typeface="Be Vietnam"/>
              </a:rPr>
              <a:t> to enhance productivity and boost efficiency.</a:t>
            </a:r>
          </a:p>
          <a:p>
            <a:pPr marL="0" lvl="0" indent="0" algn="l">
              <a:lnSpc>
                <a:spcPts val="2879"/>
              </a:lnSpc>
            </a:pPr>
            <a:r>
              <a:rPr lang="en-US" sz="1799" spc="35">
                <a:solidFill>
                  <a:srgbClr val="FFFFFF"/>
                </a:solidFill>
                <a:latin typeface="Be Vietnam"/>
                <a:ea typeface="Be Vietnam"/>
                <a:cs typeface="Be Vietnam"/>
                <a:sym typeface="Be Vietnam"/>
              </a:rPr>
              <a:t>With our support, they are now positioned for sustained growth and future innovations.</a:t>
            </a:r>
          </a:p>
          <a:p>
            <a:pPr marL="0" lvl="0" indent="0" algn="l">
              <a:lnSpc>
                <a:spcPts val="2879"/>
              </a:lnSpc>
            </a:pPr>
            <a:r>
              <a:rPr lang="en-US" sz="1799" spc="35">
                <a:solidFill>
                  <a:srgbClr val="FFFFFF"/>
                </a:solidFill>
                <a:latin typeface="Be Vietnam"/>
                <a:ea typeface="Be Vietnam"/>
                <a:cs typeface="Be Vietnam"/>
                <a:sym typeface="Be Vietnam"/>
              </a:rPr>
              <a:t>This success story serves as a testament to DPIO's commitment to delivering effective transformation.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111" b="-8111"/>
            </a:stretch>
          </a:blipFill>
        </p:spPr>
        <p:txBody>
          <a:bodyPr/>
          <a:lstStyle/>
          <a:p>
            <a:endParaRPr lang="en-AU"/>
          </a:p>
        </p:txBody>
      </p:sp>
      <p:grpSp>
        <p:nvGrpSpPr>
          <p:cNvPr id="3" name="Group 3"/>
          <p:cNvGrpSpPr/>
          <p:nvPr/>
        </p:nvGrpSpPr>
        <p:grpSpPr>
          <a:xfrm>
            <a:off x="2177808" y="3894379"/>
            <a:ext cx="13932384" cy="4496719"/>
            <a:chOff x="0" y="0"/>
            <a:chExt cx="18576512" cy="5995626"/>
          </a:xfrm>
        </p:grpSpPr>
        <p:sp>
          <p:nvSpPr>
            <p:cNvPr id="4" name="TextBox 4"/>
            <p:cNvSpPr txBox="1"/>
            <p:nvPr/>
          </p:nvSpPr>
          <p:spPr>
            <a:xfrm>
              <a:off x="0" y="0"/>
              <a:ext cx="18576512" cy="4381500"/>
            </a:xfrm>
            <a:prstGeom prst="rect">
              <a:avLst/>
            </a:prstGeom>
          </p:spPr>
          <p:txBody>
            <a:bodyPr lIns="0" tIns="0" rIns="0" bIns="0" rtlCol="0" anchor="t">
              <a:spAutoFit/>
            </a:bodyPr>
            <a:lstStyle/>
            <a:p>
              <a:pPr marL="0" lvl="0" indent="0" algn="ctr">
                <a:lnSpc>
                  <a:spcPts val="8640"/>
                </a:lnSpc>
              </a:pPr>
              <a:r>
                <a:rPr lang="en-US" sz="7200">
                  <a:solidFill>
                    <a:srgbClr val="FFFFFF"/>
                  </a:solidFill>
                  <a:latin typeface="Roca Two"/>
                  <a:ea typeface="Roca Two"/>
                  <a:cs typeface="Roca Two"/>
                  <a:sym typeface="Roca Two"/>
                </a:rPr>
                <a:t>“Unlock your potential and embrace the future of innovation.”</a:t>
              </a:r>
            </a:p>
          </p:txBody>
        </p:sp>
        <p:sp>
          <p:nvSpPr>
            <p:cNvPr id="5" name="TextBox 5"/>
            <p:cNvSpPr txBox="1"/>
            <p:nvPr/>
          </p:nvSpPr>
          <p:spPr>
            <a:xfrm>
              <a:off x="4644128" y="5372902"/>
              <a:ext cx="9288256" cy="622723"/>
            </a:xfrm>
            <a:prstGeom prst="rect">
              <a:avLst/>
            </a:prstGeom>
          </p:spPr>
          <p:txBody>
            <a:bodyPr lIns="0" tIns="0" rIns="0" bIns="0" rtlCol="0" anchor="t">
              <a:spAutoFit/>
            </a:bodyPr>
            <a:lstStyle/>
            <a:p>
              <a:pPr marL="0" lvl="0" indent="0" algn="ctr">
                <a:lnSpc>
                  <a:spcPts val="3920"/>
                </a:lnSpc>
                <a:spcBef>
                  <a:spcPct val="0"/>
                </a:spcBef>
              </a:pPr>
              <a:r>
                <a:rPr lang="en-US" sz="2800" spc="28">
                  <a:solidFill>
                    <a:srgbClr val="FFFFFF"/>
                  </a:solidFill>
                  <a:latin typeface="Be Vietnam"/>
                  <a:ea typeface="Be Vietnam"/>
                  <a:cs typeface="Be Vietnam"/>
                  <a:sym typeface="Be Vietnam"/>
                </a:rPr>
                <a:t>– DPIO Team</a:t>
              </a:r>
            </a:p>
          </p:txBody>
        </p:sp>
      </p:grpSp>
      <p:sp>
        <p:nvSpPr>
          <p:cNvPr id="6" name="Freeform 6"/>
          <p:cNvSpPr/>
          <p:nvPr/>
        </p:nvSpPr>
        <p:spPr>
          <a:xfrm>
            <a:off x="8411493" y="1529229"/>
            <a:ext cx="1465013" cy="1230611"/>
          </a:xfrm>
          <a:custGeom>
            <a:avLst/>
            <a:gdLst/>
            <a:ahLst/>
            <a:cxnLst/>
            <a:rect l="l" t="t" r="r" b="b"/>
            <a:pathLst>
              <a:path w="1465013" h="1230611">
                <a:moveTo>
                  <a:pt x="0" y="0"/>
                </a:moveTo>
                <a:lnTo>
                  <a:pt x="1465014" y="0"/>
                </a:lnTo>
                <a:lnTo>
                  <a:pt x="1465014" y="1230611"/>
                </a:lnTo>
                <a:lnTo>
                  <a:pt x="0" y="12306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246</TotalTime>
  <Words>965</Words>
  <Application>Microsoft Office PowerPoint</Application>
  <PresentationFormat>Custom</PresentationFormat>
  <Paragraphs>107</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Roca Two</vt:lpstr>
      <vt:lpstr>Roca Two Bold</vt:lpstr>
      <vt:lpstr>Be Vietnam</vt:lpstr>
      <vt:lpstr>Arial</vt:lpstr>
      <vt:lpstr>Be Vietnam Ultra-Bold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DPIO: Your Digital Partner</dc:title>
  <dc:description>Presentation - DPIO: Your Digital Partner</dc:description>
  <cp:lastModifiedBy>Raymond Onwude</cp:lastModifiedBy>
  <cp:revision>2</cp:revision>
  <dcterms:created xsi:type="dcterms:W3CDTF">2006-08-16T00:00:00Z</dcterms:created>
  <dcterms:modified xsi:type="dcterms:W3CDTF">2025-07-06T23:09:29Z</dcterms:modified>
  <dc:identifier>DAGsasbvHo8</dc:identifier>
</cp:coreProperties>
</file>